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053" r:id="rId1"/>
  </p:sldMasterIdLst>
  <p:notesMasterIdLst>
    <p:notesMasterId r:id="rId21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5" r:id="rId19"/>
    <p:sldId id="277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FF"/>
    <a:srgbClr val="005696"/>
    <a:srgbClr val="FF0066"/>
    <a:srgbClr val="F1700F"/>
    <a:srgbClr val="FFFF66"/>
    <a:srgbClr val="FFFFAB"/>
    <a:srgbClr val="E6EEF0"/>
    <a:srgbClr val="F29D16"/>
    <a:srgbClr val="AB2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444" autoAdjust="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6AD001-661E-4EE7-8C12-6B96D8A84840}" type="datetimeFigureOut">
              <a:rPr lang="en-US" smtClean="0"/>
              <a:t>8/31/2021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7900C-8C80-433C-BEBF-926750D8D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034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data your software will be manipulating will take various forms; these values are assigned to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things called 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variables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which you can think of as a box that contains a single piece of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information, often a word or a number. The important thing is that the information in the box can be changed by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putting a new value into it;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7900C-8C80-433C-BEBF-926750D8D01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803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7900C-8C80-433C-BEBF-926750D8D01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109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FABD-B0BC-4DF0-B332-8E0254F6F926}" type="datetime1">
              <a:rPr lang="en-US" smtClean="0"/>
              <a:t>8/31/2021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2858555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FABD-B0BC-4DF0-B332-8E0254F6F926}" type="datetime1">
              <a:rPr lang="en-US" smtClean="0"/>
              <a:t>8/31/2021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885783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FABD-B0BC-4DF0-B332-8E0254F6F926}" type="datetime1">
              <a:rPr lang="en-US" smtClean="0"/>
              <a:t>8/31/2021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205405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FABD-B0BC-4DF0-B332-8E0254F6F926}" type="datetime1">
              <a:rPr lang="en-US" smtClean="0"/>
              <a:t>8/31/2021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84456780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FABD-B0BC-4DF0-B332-8E0254F6F926}" type="datetime1">
              <a:rPr lang="en-US" smtClean="0"/>
              <a:t>8/31/2021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353103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FABD-B0BC-4DF0-B332-8E0254F6F926}" type="datetime1">
              <a:rPr lang="en-US" smtClean="0"/>
              <a:t>8/31/2021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21559083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FABD-B0BC-4DF0-B332-8E0254F6F926}" type="datetime1">
              <a:rPr lang="en-US" smtClean="0"/>
              <a:t>8/31/2021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0898017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FABD-B0BC-4DF0-B332-8E0254F6F926}" type="datetime1">
              <a:rPr lang="en-US" smtClean="0"/>
              <a:t>8/31/2021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7959912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FABD-B0BC-4DF0-B332-8E0254F6F926}" type="datetime1">
              <a:rPr lang="en-US" smtClean="0"/>
              <a:t>8/31/2021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3019569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FABD-B0BC-4DF0-B332-8E0254F6F926}" type="datetime1">
              <a:rPr lang="en-US" smtClean="0"/>
              <a:t>8/31/2021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0165619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FABD-B0BC-4DF0-B332-8E0254F6F926}" type="datetime1">
              <a:rPr lang="en-US" smtClean="0"/>
              <a:t>8/31/2021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9512311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FABD-B0BC-4DF0-B332-8E0254F6F926}" type="datetime1">
              <a:rPr lang="en-US" smtClean="0"/>
              <a:t>8/31/2021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28545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FABD-B0BC-4DF0-B332-8E0254F6F926}" type="datetime1">
              <a:rPr lang="en-US" smtClean="0"/>
              <a:t>8/31/2021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195358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FABD-B0BC-4DF0-B332-8E0254F6F926}" type="datetime1">
              <a:rPr lang="en-US" smtClean="0"/>
              <a:t>8/31/2021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44328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FABD-B0BC-4DF0-B332-8E0254F6F926}" type="datetime1">
              <a:rPr lang="en-US" smtClean="0"/>
              <a:t>8/31/2021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654745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FABD-B0BC-4DF0-B332-8E0254F6F926}" type="datetime1">
              <a:rPr lang="en-US" smtClean="0"/>
              <a:t>8/31/2021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871556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FABD-B0BC-4DF0-B332-8E0254F6F926}" type="datetime1">
              <a:rPr lang="en-US" smtClean="0"/>
              <a:t>8/31/2021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12377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62BFABD-B0BC-4DF0-B332-8E0254F6F926}" type="datetime1">
              <a:rPr lang="en-US" smtClean="0"/>
              <a:t>8/31/2021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52989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54" r:id="rId1"/>
    <p:sldLayoutId id="2147484055" r:id="rId2"/>
    <p:sldLayoutId id="2147484056" r:id="rId3"/>
    <p:sldLayoutId id="2147484057" r:id="rId4"/>
    <p:sldLayoutId id="2147484058" r:id="rId5"/>
    <p:sldLayoutId id="2147484059" r:id="rId6"/>
    <p:sldLayoutId id="2147484060" r:id="rId7"/>
    <p:sldLayoutId id="2147484061" r:id="rId8"/>
    <p:sldLayoutId id="2147484062" r:id="rId9"/>
    <p:sldLayoutId id="2147484063" r:id="rId10"/>
    <p:sldLayoutId id="2147484064" r:id="rId11"/>
    <p:sldLayoutId id="2147484065" r:id="rId12"/>
    <p:sldLayoutId id="2147484066" r:id="rId13"/>
    <p:sldLayoutId id="2147484067" r:id="rId14"/>
    <p:sldLayoutId id="2147484068" r:id="rId15"/>
    <p:sldLayoutId id="2147484069" r:id="rId16"/>
    <p:sldLayoutId id="2147484070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4.wmf"/><Relationship Id="rId4" Type="http://schemas.openxmlformats.org/officeDocument/2006/relationships/oleObject" Target="../embeddings/oleObject1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61688" y="2483141"/>
            <a:ext cx="8932528" cy="1577863"/>
          </a:xfrm>
          <a:ln w="3175">
            <a:noFill/>
          </a:ln>
        </p:spPr>
        <p:txBody>
          <a:bodyPr>
            <a:noAutofit/>
          </a:bodyPr>
          <a:lstStyle/>
          <a:p>
            <a:pPr algn="ctr"/>
            <a:r>
              <a:rPr lang="ru-RU" sz="4400" i="0" dirty="0">
                <a:solidFill>
                  <a:srgbClr val="FFC000"/>
                </a:solidFill>
                <a:latin typeface="Arial Black" panose="020B0A04020102020204" pitchFamily="34" charset="0"/>
              </a:rPr>
              <a:t>Лекция 1</a:t>
            </a:r>
            <a:br>
              <a:rPr lang="en-US" sz="4400" dirty="0">
                <a:solidFill>
                  <a:srgbClr val="FFC000"/>
                </a:solidFill>
                <a:latin typeface="Arial Black" panose="020B0A04020102020204" pitchFamily="34" charset="0"/>
              </a:rPr>
            </a:br>
            <a:r>
              <a:rPr lang="ru-RU" sz="4400" dirty="0">
                <a:solidFill>
                  <a:srgbClr val="FFC000"/>
                </a:solidFill>
                <a:latin typeface="Arial Black" panose="020B0A04020102020204" pitchFamily="34" charset="0"/>
              </a:rPr>
              <a:t>введение в</a:t>
            </a:r>
            <a:r>
              <a:rPr lang="en-US" sz="4400" dirty="0">
                <a:solidFill>
                  <a:srgbClr val="FFC000"/>
                </a:solidFill>
                <a:latin typeface="Arial Black" panose="020B0A04020102020204" pitchFamily="34" charset="0"/>
              </a:rPr>
              <a:t> python</a:t>
            </a:r>
            <a:endParaRPr lang="en-US" sz="4400" i="0" dirty="0">
              <a:solidFill>
                <a:srgbClr val="FFC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93373" y="5718884"/>
            <a:ext cx="2900844" cy="529516"/>
          </a:xfrm>
        </p:spPr>
        <p:txBody>
          <a:bodyPr>
            <a:normAutofit fontScale="92500"/>
          </a:bodyPr>
          <a:lstStyle/>
          <a:p>
            <a:pPr algn="l"/>
            <a:r>
              <a:rPr lang="kk-KZ" b="1" dirty="0">
                <a:solidFill>
                  <a:srgbClr val="00B0F0"/>
                </a:solidFill>
              </a:rPr>
              <a:t>Владислав Карюкин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95754" y="0"/>
            <a:ext cx="3005808" cy="3005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7350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10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4294967295"/>
          </p:nvPr>
        </p:nvSpPr>
        <p:spPr>
          <a:xfrm>
            <a:off x="307722" y="1199134"/>
            <a:ext cx="3887788" cy="5438775"/>
          </a:xfrm>
          <a:solidFill>
            <a:schemeClr val="bg1">
              <a:lumMod val="85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Имена переменных должны начинаться либо с буквы, либо с символа подчеркивания.</a:t>
            </a:r>
          </a:p>
          <a:p>
            <a:endParaRPr lang="en-US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2400" b="1" dirty="0">
                <a:solidFill>
                  <a:schemeClr val="tx1"/>
                </a:solidFill>
              </a:rPr>
              <a:t>Примечание: они могут содержать числа, они не должны начинаться с единицы.</a:t>
            </a:r>
          </a:p>
          <a:p>
            <a:endParaRPr lang="en-US" sz="2000" dirty="0">
              <a:solidFill>
                <a:schemeClr val="tx1"/>
              </a:solidFill>
            </a:endParaRPr>
          </a:p>
          <a:p>
            <a:endParaRPr lang="en-US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00B0F0"/>
                </a:solidFill>
              </a:rPr>
              <a:t>strings</a:t>
            </a:r>
          </a:p>
          <a:p>
            <a:pPr marL="0" indent="0">
              <a:buNone/>
            </a:pPr>
            <a:r>
              <a:rPr lang="en-US" dirty="0">
                <a:solidFill>
                  <a:srgbClr val="9933FF"/>
                </a:solidFill>
              </a:rPr>
              <a:t>integers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9933FF"/>
                </a:solidFill>
              </a:rPr>
              <a:t>floating points</a:t>
            </a:r>
          </a:p>
          <a:p>
            <a:pPr marL="0" indent="0">
              <a:buNone/>
            </a:pPr>
            <a:r>
              <a:rPr lang="en-US" sz="2000" dirty="0" err="1">
                <a:solidFill>
                  <a:srgbClr val="FF0000"/>
                </a:solidFill>
              </a:rPr>
              <a:t>booleans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0093" y="1097931"/>
            <a:ext cx="730993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‘’’</a:t>
            </a:r>
          </a:p>
          <a:p>
            <a:r>
              <a:rPr lang="ru-RU" dirty="0"/>
              <a:t>Проблема: Определите разные типы данных.</a:t>
            </a:r>
          </a:p>
          <a:p>
            <a:r>
              <a:rPr lang="ru-RU" dirty="0"/>
              <a:t>Целевые пользователи: </a:t>
            </a:r>
            <a:r>
              <a:rPr lang="ru-RU" dirty="0" err="1"/>
              <a:t>Нушин</a:t>
            </a:r>
            <a:r>
              <a:rPr lang="ru-RU" dirty="0"/>
              <a:t> </a:t>
            </a:r>
            <a:r>
              <a:rPr lang="ru-RU" dirty="0" err="1"/>
              <a:t>Хаджароласвади</a:t>
            </a:r>
            <a:endParaRPr lang="ru-RU" dirty="0"/>
          </a:p>
          <a:p>
            <a:r>
              <a:rPr lang="ru-RU" dirty="0"/>
              <a:t>Целевая система: GNU / </a:t>
            </a:r>
            <a:r>
              <a:rPr lang="ru-RU" dirty="0" err="1"/>
              <a:t>Linux</a:t>
            </a:r>
            <a:endParaRPr lang="ru-RU" dirty="0"/>
          </a:p>
          <a:p>
            <a:r>
              <a:rPr lang="ru-RU" dirty="0"/>
              <a:t>Интерфейс: </a:t>
            </a:r>
            <a:r>
              <a:rPr lang="ru-RU" dirty="0" err="1"/>
              <a:t>Pycharm</a:t>
            </a:r>
            <a:endParaRPr lang="ru-RU" dirty="0"/>
          </a:p>
          <a:p>
            <a:r>
              <a:rPr lang="ru-RU" dirty="0"/>
              <a:t>Функциональные требования: Нет.</a:t>
            </a:r>
          </a:p>
          <a:p>
            <a:r>
              <a:rPr lang="ru-RU" dirty="0"/>
              <a:t>Пользователь должен иметь возможность инициализировать и назначать переменные.</a:t>
            </a:r>
            <a:endParaRPr lang="ru-RU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‘’’</a:t>
            </a:r>
            <a:endParaRPr lang="en-US" sz="2400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r>
              <a:rPr lang="en-US" dirty="0">
                <a:latin typeface="Consolas" panose="020B0609020204030204" pitchFamily="49" charset="0"/>
              </a:rPr>
              <a:t>information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</a:rPr>
              <a:t>None</a:t>
            </a:r>
          </a:p>
          <a:p>
            <a:r>
              <a:rPr lang="en-US" dirty="0">
                <a:latin typeface="Consolas" panose="020B0609020204030204" pitchFamily="49" charset="0"/>
              </a:rPr>
              <a:t>number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9933FF"/>
                </a:solidFill>
                <a:latin typeface="Consolas" panose="020B0609020204030204" pitchFamily="49" charset="0"/>
              </a:rPr>
              <a:t>0 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# number is an integer variable</a:t>
            </a:r>
          </a:p>
          <a:p>
            <a:r>
              <a:rPr lang="en-US" dirty="0" err="1">
                <a:latin typeface="Consolas" panose="020B0609020204030204" pitchFamily="49" charset="0"/>
              </a:rPr>
              <a:t>roll_width</a:t>
            </a:r>
            <a:r>
              <a:rPr lang="en-US" dirty="0"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</a:rPr>
              <a:t>= </a:t>
            </a:r>
            <a:r>
              <a:rPr lang="en-US" dirty="0">
                <a:solidFill>
                  <a:srgbClr val="9933FF"/>
                </a:solidFill>
                <a:latin typeface="Consolas" panose="020B0609020204030204" pitchFamily="49" charset="0"/>
              </a:rPr>
              <a:t>1.4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/*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roll_width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 is a floating point variable */</a:t>
            </a:r>
          </a:p>
          <a:p>
            <a:r>
              <a:rPr lang="en-US" dirty="0" err="1">
                <a:latin typeface="Consolas" panose="020B0609020204030204" pitchFamily="49" charset="0"/>
              </a:rPr>
              <a:t>price_per_metre</a:t>
            </a:r>
            <a:r>
              <a:rPr lang="en-US" dirty="0"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9933FF"/>
                </a:solidFill>
                <a:latin typeface="Consolas" panose="020B0609020204030204" pitchFamily="49" charset="0"/>
              </a:rPr>
              <a:t>5 </a:t>
            </a:r>
          </a:p>
          <a:p>
            <a:r>
              <a:rPr lang="en-US" dirty="0">
                <a:latin typeface="Consolas" panose="020B0609020204030204" pitchFamily="49" charset="0"/>
              </a:rPr>
              <a:t>filename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</a:rPr>
              <a:t>= 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</a:rPr>
              <a:t>'data.txt'</a:t>
            </a:r>
          </a:p>
          <a:p>
            <a:r>
              <a:rPr lang="en-US" dirty="0">
                <a:latin typeface="Consolas" panose="020B0609020204030204" pitchFamily="49" charset="0"/>
              </a:rPr>
              <a:t>trace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</a:rPr>
              <a:t>False</a:t>
            </a:r>
          </a:p>
          <a:p>
            <a:r>
              <a:rPr lang="en-US" dirty="0">
                <a:latin typeface="Consolas" panose="020B0609020204030204" pitchFamily="49" charset="0"/>
              </a:rPr>
              <a:t>sentence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</a:rPr>
              <a:t>'this is a whole lot of nothing'</a:t>
            </a:r>
          </a:p>
          <a:p>
            <a:r>
              <a:rPr lang="en-US" dirty="0" err="1">
                <a:latin typeface="Consolas" panose="020B0609020204030204" pitchFamily="49" charset="0"/>
              </a:rPr>
              <a:t>total_price</a:t>
            </a:r>
            <a:r>
              <a:rPr lang="en-US" dirty="0"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latin typeface="Consolas" panose="020B0609020204030204" pitchFamily="49" charset="0"/>
              </a:rPr>
              <a:t>roll_width</a:t>
            </a:r>
            <a:r>
              <a:rPr lang="en-US" dirty="0"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</a:rPr>
              <a:t>*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latin typeface="Consolas" panose="020B0609020204030204" pitchFamily="49" charset="0"/>
              </a:rPr>
              <a:t>price_per_metre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9446181" y="2062970"/>
            <a:ext cx="2218543" cy="595434"/>
          </a:xfrm>
          <a:prstGeom prst="roundRect">
            <a:avLst/>
          </a:prstGeom>
          <a:solidFill>
            <a:srgbClr val="005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dynamic typing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654848" y="1129049"/>
            <a:ext cx="10757880" cy="0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4" name="Title 40"/>
          <p:cNvSpPr txBox="1">
            <a:spLocks/>
          </p:cNvSpPr>
          <p:nvPr/>
        </p:nvSpPr>
        <p:spPr>
          <a:xfrm>
            <a:off x="345426" y="153076"/>
            <a:ext cx="10757881" cy="1046136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>
                <a:solidFill>
                  <a:srgbClr val="005696"/>
                </a:solidFill>
              </a:rPr>
              <a:t>Переменные и типы данных</a:t>
            </a:r>
            <a:endParaRPr lang="en-US" dirty="0">
              <a:solidFill>
                <a:srgbClr val="00569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160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11</a:t>
            </a:fld>
            <a:endParaRPr 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4294967295"/>
          </p:nvPr>
        </p:nvSpPr>
        <p:spPr>
          <a:xfrm>
            <a:off x="340807" y="1198588"/>
            <a:ext cx="3548063" cy="5424488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Как только </a:t>
            </a:r>
            <a:r>
              <a:rPr lang="ru-RU" b="1" dirty="0" err="1">
                <a:solidFill>
                  <a:schemeClr val="tx1"/>
                </a:solidFill>
              </a:rPr>
              <a:t>Python</a:t>
            </a:r>
            <a:r>
              <a:rPr lang="ru-RU" b="1" dirty="0">
                <a:solidFill>
                  <a:schemeClr val="tx1"/>
                </a:solidFill>
              </a:rPr>
              <a:t> определит тип переменной, он отметит </a:t>
            </a:r>
            <a:r>
              <a:rPr lang="ru-RU" b="1" dirty="0" err="1">
                <a:solidFill>
                  <a:schemeClr val="tx1"/>
                </a:solidFill>
              </a:rPr>
              <a:t>TypeError</a:t>
            </a:r>
            <a:r>
              <a:rPr lang="ru-RU" b="1" dirty="0">
                <a:solidFill>
                  <a:schemeClr val="tx1"/>
                </a:solidFill>
              </a:rPr>
              <a:t>, если вы попытаетесь выполнить несоответствующую операцию с этими данными.</a:t>
            </a:r>
          </a:p>
        </p:txBody>
      </p:sp>
      <p:sp>
        <p:nvSpPr>
          <p:cNvPr id="8" name="Rectangle 7"/>
          <p:cNvSpPr/>
          <p:nvPr/>
        </p:nvSpPr>
        <p:spPr>
          <a:xfrm>
            <a:off x="4101358" y="1190613"/>
            <a:ext cx="784985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'''</a:t>
            </a:r>
          </a:p>
          <a:p>
            <a:r>
              <a:rPr lang="ru-RU" dirty="0"/>
              <a:t>Проблема: попробуйте добавить разные типы данных.</a:t>
            </a:r>
          </a:p>
          <a:p>
            <a:r>
              <a:rPr lang="ru-RU" dirty="0"/>
              <a:t>Целевые пользователи: </a:t>
            </a:r>
            <a:r>
              <a:rPr lang="ru-RU" dirty="0" err="1"/>
              <a:t>Нушин</a:t>
            </a:r>
            <a:r>
              <a:rPr lang="ru-RU" dirty="0"/>
              <a:t> </a:t>
            </a:r>
            <a:r>
              <a:rPr lang="ru-RU" dirty="0" err="1"/>
              <a:t>Хаджароласвади</a:t>
            </a:r>
            <a:endParaRPr lang="ru-RU" dirty="0"/>
          </a:p>
          <a:p>
            <a:r>
              <a:rPr lang="ru-RU" dirty="0"/>
              <a:t>Целевая система: GNU / </a:t>
            </a:r>
            <a:r>
              <a:rPr lang="ru-RU" dirty="0" err="1"/>
              <a:t>Linux</a:t>
            </a:r>
            <a:endParaRPr lang="ru-RU" dirty="0"/>
          </a:p>
          <a:p>
            <a:r>
              <a:rPr lang="ru-RU" dirty="0"/>
              <a:t>Интерфейс: </a:t>
            </a:r>
            <a:r>
              <a:rPr lang="ru-RU" dirty="0" err="1"/>
              <a:t>Pycharm</a:t>
            </a:r>
            <a:endParaRPr lang="ru-RU" dirty="0"/>
          </a:p>
          <a:p>
            <a:r>
              <a:rPr lang="ru-RU" dirty="0"/>
              <a:t>Функциональные требования: Нет.</a:t>
            </a:r>
          </a:p>
          <a:p>
            <a:r>
              <a:rPr lang="ru-RU" dirty="0"/>
              <a:t>Пользователь должен иметь возможность инициализировать и назначать переменные.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'''</a:t>
            </a:r>
          </a:p>
          <a:p>
            <a:endParaRPr lang="en-US" dirty="0">
              <a:solidFill>
                <a:schemeClr val="bg1"/>
              </a:solidFill>
              <a:latin typeface="Consolas" panose="020B0609020204030204" pitchFamily="49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b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=</a:t>
            </a:r>
            <a:r>
              <a:rPr lang="en-US" dirty="0">
                <a:solidFill>
                  <a:srgbClr val="7030A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3</a:t>
            </a:r>
          </a:p>
          <a:p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c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= 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'word'</a:t>
            </a:r>
          </a:p>
          <a:p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trace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=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B05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False</a:t>
            </a:r>
          </a:p>
          <a:p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d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=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 b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 c</a:t>
            </a:r>
          </a:p>
          <a:p>
            <a:r>
              <a:rPr lang="en-US" dirty="0" err="1">
                <a:solidFill>
                  <a:srgbClr val="FF000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Traceback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(most recent call last):</a:t>
            </a: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File '&lt;</a:t>
            </a:r>
            <a:r>
              <a:rPr lang="en-US" dirty="0" err="1">
                <a:solidFill>
                  <a:srgbClr val="FF000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stdin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&gt;', line 1, in &lt;module&gt;</a:t>
            </a:r>
          </a:p>
          <a:p>
            <a:r>
              <a:rPr lang="en-US" b="1" dirty="0" err="1">
                <a:solidFill>
                  <a:srgbClr val="FF000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TypeError</a:t>
            </a:r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: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unsupported operand type(s) for +: '</a:t>
            </a:r>
            <a:r>
              <a:rPr lang="en-US" dirty="0" err="1">
                <a:solidFill>
                  <a:srgbClr val="FF000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int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' and '</a:t>
            </a:r>
            <a:r>
              <a:rPr lang="en-US" dirty="0" err="1">
                <a:solidFill>
                  <a:srgbClr val="FF000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str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'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442407" y="153076"/>
            <a:ext cx="10859481" cy="1046136"/>
            <a:chOff x="553247" y="153076"/>
            <a:chExt cx="10859481" cy="1046136"/>
          </a:xfrm>
        </p:grpSpPr>
        <p:sp>
          <p:nvSpPr>
            <p:cNvPr id="13" name="Title 40"/>
            <p:cNvSpPr txBox="1">
              <a:spLocks/>
            </p:cNvSpPr>
            <p:nvPr/>
          </p:nvSpPr>
          <p:spPr>
            <a:xfrm>
              <a:off x="553247" y="153076"/>
              <a:ext cx="10757881" cy="104613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t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800" b="1" kern="1200" cap="none" baseline="0">
                  <a:blipFill>
                    <a:blip r:embed="rId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tile tx="6350" ty="-127000" sx="65000" sy="64000" flip="none" algn="tl"/>
                  </a:blip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kk-KZ" dirty="0">
                  <a:solidFill>
                    <a:srgbClr val="005696"/>
                  </a:solidFill>
                </a:rPr>
                <a:t>Переменные и типы данных</a:t>
              </a:r>
              <a:endParaRPr lang="en-US" dirty="0">
                <a:solidFill>
                  <a:srgbClr val="005696"/>
                </a:solidFill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654848" y="1129049"/>
              <a:ext cx="10757880" cy="0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811407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12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342150" y="1212189"/>
            <a:ext cx="784985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'''</a:t>
            </a:r>
          </a:p>
          <a:p>
            <a:r>
              <a:rPr lang="ru-RU" dirty="0"/>
              <a:t>Проблема: попробуйте разные операторы.</a:t>
            </a:r>
          </a:p>
          <a:p>
            <a:r>
              <a:rPr lang="ru-RU" dirty="0"/>
              <a:t>Целевые пользователи: </a:t>
            </a:r>
            <a:r>
              <a:rPr lang="ru-RU" dirty="0" err="1"/>
              <a:t>Нушин</a:t>
            </a:r>
            <a:r>
              <a:rPr lang="ru-RU" dirty="0"/>
              <a:t> </a:t>
            </a:r>
            <a:r>
              <a:rPr lang="ru-RU" dirty="0" err="1"/>
              <a:t>Хаджароласвади</a:t>
            </a:r>
            <a:endParaRPr lang="ru-RU" dirty="0"/>
          </a:p>
          <a:p>
            <a:r>
              <a:rPr lang="ru-RU" dirty="0"/>
              <a:t>Интерфейс: </a:t>
            </a:r>
            <a:r>
              <a:rPr lang="ru-RU" dirty="0" err="1"/>
              <a:t>Pycharm</a:t>
            </a:r>
            <a:endParaRPr lang="ru-RU" dirty="0"/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'''</a:t>
            </a:r>
          </a:p>
          <a:p>
            <a:endParaRPr lang="en-US" dirty="0">
              <a:solidFill>
                <a:schemeClr val="bg1"/>
              </a:solidFill>
              <a:latin typeface="Consolas" panose="020B0609020204030204" pitchFamily="49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Consolas" panose="020B0609020204030204" pitchFamily="49" charset="0"/>
              </a:rPr>
              <a:t>name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</a:rPr>
              <a:t>input</a:t>
            </a:r>
            <a:r>
              <a:rPr lang="en-US" dirty="0"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</a:rPr>
              <a:t>'Enter your name: 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'</a:t>
            </a:r>
            <a:r>
              <a:rPr lang="en-US" dirty="0">
                <a:latin typeface="Consolas" panose="020B0609020204030204" pitchFamily="49" charset="0"/>
              </a:rPr>
              <a:t>)</a:t>
            </a:r>
          </a:p>
          <a:p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print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(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'Your name is:'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, name)</a:t>
            </a:r>
          </a:p>
          <a:p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print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(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'and it has</a:t>
            </a:r>
            <a:r>
              <a:rPr lang="en-US" dirty="0">
                <a:solidFill>
                  <a:srgbClr val="9933F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\t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'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len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(name), 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'</a:t>
            </a:r>
            <a:r>
              <a:rPr lang="en-US" dirty="0">
                <a:solidFill>
                  <a:srgbClr val="9933F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\t </a:t>
            </a:r>
            <a:r>
              <a:rPr lang="en-US" dirty="0" err="1">
                <a:solidFill>
                  <a:srgbClr val="F1700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charachters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'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)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553247" y="153076"/>
            <a:ext cx="10859481" cy="1046136"/>
            <a:chOff x="553247" y="153076"/>
            <a:chExt cx="10859481" cy="1046136"/>
          </a:xfrm>
        </p:grpSpPr>
        <p:sp>
          <p:nvSpPr>
            <p:cNvPr id="11" name="Title 40"/>
            <p:cNvSpPr txBox="1">
              <a:spLocks/>
            </p:cNvSpPr>
            <p:nvPr/>
          </p:nvSpPr>
          <p:spPr>
            <a:xfrm>
              <a:off x="553247" y="153076"/>
              <a:ext cx="10757881" cy="104613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t">
              <a:normAutofit lnSpcReduction="1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800" b="1" kern="1200" cap="none" baseline="0">
                  <a:blipFill>
                    <a:blip r:embed="rId2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tile tx="6350" ty="-127000" sx="65000" sy="64000" flip="none" algn="tl"/>
                  </a:blip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ru-RU" dirty="0">
                  <a:solidFill>
                    <a:srgbClr val="005696"/>
                  </a:solidFill>
                </a:rPr>
                <a:t>Первая программа</a:t>
              </a:r>
              <a:endParaRPr lang="en-US" dirty="0">
                <a:solidFill>
                  <a:srgbClr val="005696"/>
                </a:solidFill>
              </a:endParaRPr>
            </a:p>
            <a:p>
              <a:pPr algn="ctr"/>
              <a:r>
                <a:rPr lang="en-US" sz="2200" dirty="0">
                  <a:solidFill>
                    <a:srgbClr val="FF0000"/>
                  </a:solidFill>
                </a:rPr>
                <a:t>Hello World</a:t>
              </a:r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654848" y="1129049"/>
              <a:ext cx="10757880" cy="0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13" name="Text Placeholder 3"/>
          <p:cNvSpPr txBox="1">
            <a:spLocks/>
          </p:cNvSpPr>
          <p:nvPr/>
        </p:nvSpPr>
        <p:spPr>
          <a:xfrm>
            <a:off x="553248" y="1212189"/>
            <a:ext cx="3548110" cy="54257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ru-RU" dirty="0"/>
              <a:t>Получите значение от пользователя и отобразите его.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6343" y="3925049"/>
            <a:ext cx="6439799" cy="2753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8302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13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484721" y="1129614"/>
            <a:ext cx="7146447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'''</a:t>
            </a:r>
          </a:p>
          <a:p>
            <a:r>
              <a:rPr lang="ru-RU" dirty="0"/>
              <a:t>Проблема: попробуйте разные операторы.</a:t>
            </a:r>
          </a:p>
          <a:p>
            <a:r>
              <a:rPr lang="ru-RU" dirty="0"/>
              <a:t>Целевые пользователи: </a:t>
            </a:r>
            <a:r>
              <a:rPr lang="ru-RU" dirty="0" err="1"/>
              <a:t>Нушин</a:t>
            </a:r>
            <a:r>
              <a:rPr lang="ru-RU" dirty="0"/>
              <a:t> </a:t>
            </a:r>
            <a:r>
              <a:rPr lang="ru-RU" dirty="0" err="1"/>
              <a:t>Хаджароласвади</a:t>
            </a:r>
            <a:endParaRPr lang="ru-RU" dirty="0"/>
          </a:p>
          <a:p>
            <a:r>
              <a:rPr lang="ru-RU" dirty="0"/>
              <a:t>Интерфейс: </a:t>
            </a:r>
            <a:r>
              <a:rPr lang="ru-RU" dirty="0" err="1"/>
              <a:t>Pycharm</a:t>
            </a:r>
            <a:endParaRPr lang="ru-RU" dirty="0"/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'''</a:t>
            </a:r>
          </a:p>
          <a:p>
            <a:endParaRPr lang="en-US" dirty="0">
              <a:solidFill>
                <a:schemeClr val="bg1"/>
              </a:solidFill>
              <a:latin typeface="Consolas" panose="020B0609020204030204" pitchFamily="49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Consolas" panose="020B0609020204030204" pitchFamily="49" charset="0"/>
              </a:rPr>
              <a:t>a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9933FF"/>
                </a:solidFill>
                <a:latin typeface="Consolas" panose="020B0609020204030204" pitchFamily="49" charset="0"/>
              </a:rPr>
              <a:t>9</a:t>
            </a:r>
          </a:p>
          <a:p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b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=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9933F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10.5</a:t>
            </a:r>
          </a:p>
          <a:p>
            <a:endParaRPr lang="en-US" dirty="0">
              <a:solidFill>
                <a:srgbClr val="9933FF"/>
              </a:solidFill>
              <a:latin typeface="Consolas" panose="020B0609020204030204" pitchFamily="49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print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(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'sum is:'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, a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+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b)</a:t>
            </a:r>
          </a:p>
          <a:p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print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(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'difference is:'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, a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-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b)</a:t>
            </a:r>
          </a:p>
          <a:p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print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(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'</a:t>
            </a:r>
            <a:r>
              <a:rPr lang="en-US" dirty="0" err="1">
                <a:solidFill>
                  <a:srgbClr val="F1700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multiplciation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is:'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, a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*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b)</a:t>
            </a:r>
          </a:p>
          <a:p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print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(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'division is:'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, a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/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 b)</a:t>
            </a:r>
          </a:p>
          <a:p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print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(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'power is:'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, a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**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 b)</a:t>
            </a:r>
          </a:p>
          <a:p>
            <a:endParaRPr lang="en-US" dirty="0">
              <a:latin typeface="Consolas" panose="020B0609020204030204" pitchFamily="49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print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(a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&gt;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 b)</a:t>
            </a:r>
          </a:p>
          <a:p>
            <a:endParaRPr lang="en-US" dirty="0">
              <a:solidFill>
                <a:schemeClr val="bg1"/>
              </a:solidFill>
              <a:latin typeface="Consolas" panose="020B0609020204030204" pitchFamily="49" charset="0"/>
              <a:cs typeface="Times New Roman" panose="02020603050405020304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553247" y="153076"/>
            <a:ext cx="10859481" cy="975973"/>
            <a:chOff x="553247" y="153076"/>
            <a:chExt cx="10859481" cy="975973"/>
          </a:xfrm>
        </p:grpSpPr>
        <p:sp>
          <p:nvSpPr>
            <p:cNvPr id="12" name="Title 40"/>
            <p:cNvSpPr txBox="1">
              <a:spLocks/>
            </p:cNvSpPr>
            <p:nvPr/>
          </p:nvSpPr>
          <p:spPr>
            <a:xfrm>
              <a:off x="553247" y="153076"/>
              <a:ext cx="10757881" cy="792863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t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800" b="1" kern="1200" cap="none" baseline="0">
                  <a:blipFill>
                    <a:blip r:embed="rId2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tile tx="6350" ty="-127000" sx="65000" sy="64000" flip="none" algn="tl"/>
                  </a:blip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ru-RU" dirty="0">
                  <a:solidFill>
                    <a:srgbClr val="005696"/>
                  </a:solidFill>
                </a:rPr>
                <a:t>Операторы</a:t>
              </a:r>
              <a:endParaRPr lang="en-US" dirty="0">
                <a:solidFill>
                  <a:srgbClr val="005696"/>
                </a:solidFill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654848" y="1129049"/>
              <a:ext cx="10757880" cy="0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14" name="Text Placeholder 3"/>
          <p:cNvSpPr txBox="1">
            <a:spLocks/>
          </p:cNvSpPr>
          <p:nvPr/>
        </p:nvSpPr>
        <p:spPr>
          <a:xfrm>
            <a:off x="560832" y="1129048"/>
            <a:ext cx="3548110" cy="56088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1185621"/>
              </p:ext>
            </p:extLst>
          </p:nvPr>
        </p:nvGraphicFramePr>
        <p:xfrm>
          <a:off x="639972" y="1175686"/>
          <a:ext cx="3394358" cy="3235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97179">
                  <a:extLst>
                    <a:ext uri="{9D8B030D-6E8A-4147-A177-3AD203B41FA5}">
                      <a16:colId xmlns:a16="http://schemas.microsoft.com/office/drawing/2014/main" val="2761387175"/>
                    </a:ext>
                  </a:extLst>
                </a:gridCol>
                <a:gridCol w="1697179">
                  <a:extLst>
                    <a:ext uri="{9D8B030D-6E8A-4147-A177-3AD203B41FA5}">
                      <a16:colId xmlns:a16="http://schemas.microsoft.com/office/drawing/2014/main" val="37478562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Symbol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Operation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61799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**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exponent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25871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modolus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35492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//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integer division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8927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/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division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75380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*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multiplication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71153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subtraction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35674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+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addition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794474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3776076"/>
              </p:ext>
            </p:extLst>
          </p:nvPr>
        </p:nvGraphicFramePr>
        <p:xfrm>
          <a:off x="634722" y="4614439"/>
          <a:ext cx="3394358" cy="2123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97179">
                  <a:extLst>
                    <a:ext uri="{9D8B030D-6E8A-4147-A177-3AD203B41FA5}">
                      <a16:colId xmlns:a16="http://schemas.microsoft.com/office/drawing/2014/main" val="2761387175"/>
                    </a:ext>
                  </a:extLst>
                </a:gridCol>
                <a:gridCol w="1697179">
                  <a:extLst>
                    <a:ext uri="{9D8B030D-6E8A-4147-A177-3AD203B41FA5}">
                      <a16:colId xmlns:a16="http://schemas.microsoft.com/office/drawing/2014/main" val="37478562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Symbol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Operation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61799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&gt;, &lt;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exponent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25871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&gt;=, &lt;=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modolus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35492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==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integer division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8927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!=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division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75380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85337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14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397454" y="1129049"/>
            <a:ext cx="722294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'''</a:t>
            </a:r>
          </a:p>
          <a:p>
            <a:r>
              <a:rPr lang="ru-RU" dirty="0"/>
              <a:t>Проблема: применить все логические операторы.</a:t>
            </a:r>
          </a:p>
          <a:p>
            <a:r>
              <a:rPr lang="ru-RU" dirty="0"/>
              <a:t>Целевые пользователи: </a:t>
            </a:r>
            <a:r>
              <a:rPr lang="ru-RU" dirty="0" err="1"/>
              <a:t>Нушин</a:t>
            </a:r>
            <a:r>
              <a:rPr lang="ru-RU" dirty="0"/>
              <a:t> </a:t>
            </a:r>
            <a:r>
              <a:rPr lang="ru-RU" dirty="0" err="1"/>
              <a:t>Хаджароласвади</a:t>
            </a:r>
            <a:endParaRPr lang="ru-RU" dirty="0"/>
          </a:p>
          <a:p>
            <a:r>
              <a:rPr lang="ru-RU" dirty="0"/>
              <a:t>Целевая система: GNU / </a:t>
            </a:r>
            <a:r>
              <a:rPr lang="ru-RU" dirty="0" err="1"/>
              <a:t>Linux</a:t>
            </a:r>
            <a:endParaRPr lang="ru-RU" dirty="0"/>
          </a:p>
          <a:p>
            <a:r>
              <a:rPr lang="ru-RU" dirty="0"/>
              <a:t>Интерфейс: </a:t>
            </a:r>
            <a:r>
              <a:rPr lang="ru-RU" dirty="0" err="1"/>
              <a:t>Pycharm</a:t>
            </a:r>
            <a:endParaRPr lang="ru-RU" dirty="0"/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'''</a:t>
            </a:r>
          </a:p>
          <a:p>
            <a:endParaRPr lang="en-US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</a:endParaRPr>
          </a:p>
          <a:p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a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=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 2</a:t>
            </a:r>
          </a:p>
          <a:p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b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=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 8</a:t>
            </a:r>
          </a:p>
          <a:p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c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=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 4</a:t>
            </a:r>
          </a:p>
          <a:p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d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=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 6</a:t>
            </a:r>
          </a:p>
          <a:p>
            <a:endParaRPr lang="en-US" dirty="0">
              <a:latin typeface="Consolas" panose="020B0609020204030204" pitchFamily="49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print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((a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&gt;=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 b)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and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 (c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&lt;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 d))</a:t>
            </a:r>
          </a:p>
          <a:p>
            <a:b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</a:br>
            <a:endParaRPr lang="en-US" dirty="0">
              <a:latin typeface="Consolas" panose="020B0609020204030204" pitchFamily="49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print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((a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&gt;=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 b)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or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 (c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&lt;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 d))</a:t>
            </a:r>
          </a:p>
          <a:p>
            <a:endParaRPr lang="en-US" dirty="0">
              <a:solidFill>
                <a:srgbClr val="FF0066"/>
              </a:solidFill>
              <a:latin typeface="Consolas" panose="020B0609020204030204" pitchFamily="49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rgbClr val="FF0066"/>
              </a:solidFill>
              <a:latin typeface="Consolas" panose="020B0609020204030204" pitchFamily="49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print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(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not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 a)</a:t>
            </a:r>
          </a:p>
          <a:p>
            <a:endParaRPr lang="en-US" dirty="0">
              <a:solidFill>
                <a:schemeClr val="bg1"/>
              </a:solidFill>
              <a:latin typeface="Consolas" panose="020B0609020204030204" pitchFamily="49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46553" y="4065390"/>
            <a:ext cx="778078" cy="369332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9933FF"/>
                </a:solidFill>
              </a:rPr>
              <a:t>false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67594" y="4067890"/>
            <a:ext cx="689548" cy="369332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9933FF"/>
                </a:solidFill>
              </a:rPr>
              <a:t>true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10504" y="4922092"/>
            <a:ext cx="785495" cy="369332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9933FF"/>
                </a:solidFill>
              </a:rPr>
              <a:t>false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9256" y="4924592"/>
            <a:ext cx="689548" cy="369332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9933FF"/>
                </a:solidFill>
              </a:rPr>
              <a:t>true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24875" y="5744742"/>
            <a:ext cx="871124" cy="369332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9933FF"/>
                </a:solidFill>
              </a:rPr>
              <a:t>false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553247" y="153076"/>
            <a:ext cx="10859481" cy="1046136"/>
            <a:chOff x="553247" y="153076"/>
            <a:chExt cx="10859481" cy="1046136"/>
          </a:xfrm>
        </p:grpSpPr>
        <p:sp>
          <p:nvSpPr>
            <p:cNvPr id="16" name="Title 40"/>
            <p:cNvSpPr txBox="1">
              <a:spLocks/>
            </p:cNvSpPr>
            <p:nvPr/>
          </p:nvSpPr>
          <p:spPr>
            <a:xfrm>
              <a:off x="553247" y="153076"/>
              <a:ext cx="10757881" cy="104613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t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800" b="1" kern="1200" cap="none" baseline="0">
                  <a:blipFill>
                    <a:blip r:embed="rId2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tile tx="6350" ty="-127000" sx="65000" sy="64000" flip="none" algn="tl"/>
                  </a:blip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ru-RU" dirty="0">
                  <a:solidFill>
                    <a:srgbClr val="005696"/>
                  </a:solidFill>
                </a:rPr>
                <a:t>Операторы</a:t>
              </a:r>
              <a:endParaRPr lang="en-US" dirty="0">
                <a:solidFill>
                  <a:srgbClr val="005696"/>
                </a:solidFill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654848" y="1129049"/>
              <a:ext cx="10757880" cy="0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18" name="Text Placeholder 3"/>
          <p:cNvSpPr txBox="1">
            <a:spLocks/>
          </p:cNvSpPr>
          <p:nvPr/>
        </p:nvSpPr>
        <p:spPr>
          <a:xfrm>
            <a:off x="553248" y="1212189"/>
            <a:ext cx="3548110" cy="54257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ru-RU" dirty="0"/>
              <a:t>Логические операторы</a:t>
            </a:r>
            <a:r>
              <a:rPr lang="en-US" dirty="0"/>
              <a:t>: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dirty="0">
                <a:solidFill>
                  <a:srgbClr val="FF0066"/>
                </a:solidFill>
              </a:rPr>
              <a:t> </a:t>
            </a:r>
            <a:r>
              <a:rPr lang="en-US" dirty="0"/>
              <a:t>(expression1)</a:t>
            </a:r>
            <a:r>
              <a:rPr lang="en-US" dirty="0">
                <a:solidFill>
                  <a:srgbClr val="FF0066"/>
                </a:solidFill>
              </a:rPr>
              <a:t> and</a:t>
            </a:r>
            <a:r>
              <a:rPr lang="en-US" dirty="0"/>
              <a:t> (expression2)</a:t>
            </a:r>
            <a:r>
              <a:rPr lang="en-US" dirty="0">
                <a:solidFill>
                  <a:srgbClr val="FF0066"/>
                </a:solidFill>
              </a:rPr>
              <a:t>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dirty="0"/>
              <a:t>(expression1)</a:t>
            </a:r>
            <a:r>
              <a:rPr lang="en-US" dirty="0">
                <a:solidFill>
                  <a:srgbClr val="FF0066"/>
                </a:solidFill>
              </a:rPr>
              <a:t> or</a:t>
            </a:r>
            <a:r>
              <a:rPr lang="en-US" dirty="0"/>
              <a:t> (expression2)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dirty="0">
                <a:solidFill>
                  <a:srgbClr val="FF0066"/>
                </a:solidFill>
              </a:rPr>
              <a:t>not</a:t>
            </a:r>
            <a:r>
              <a:rPr lang="en-US" dirty="0"/>
              <a:t> (expression2)</a:t>
            </a:r>
          </a:p>
          <a:p>
            <a:pPr algn="ctr"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6416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15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202959" y="1129049"/>
            <a:ext cx="784985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'''</a:t>
            </a:r>
          </a:p>
          <a:p>
            <a:r>
              <a:rPr lang="ru-RU" dirty="0"/>
              <a:t>Проблема: контролировать структуру программы путем выбора.</a:t>
            </a:r>
          </a:p>
          <a:p>
            <a:r>
              <a:rPr lang="ru-RU" dirty="0"/>
              <a:t>Целевые пользователи: </a:t>
            </a:r>
            <a:r>
              <a:rPr lang="ru-RU" dirty="0" err="1"/>
              <a:t>Нушин</a:t>
            </a:r>
            <a:r>
              <a:rPr lang="ru-RU" dirty="0"/>
              <a:t> </a:t>
            </a:r>
            <a:r>
              <a:rPr lang="ru-RU" dirty="0" err="1"/>
              <a:t>Хаджароласвади</a:t>
            </a:r>
            <a:endParaRPr lang="ru-RU" dirty="0"/>
          </a:p>
          <a:p>
            <a:r>
              <a:rPr lang="ru-RU" dirty="0"/>
              <a:t>Целевая система: GNU / </a:t>
            </a:r>
            <a:r>
              <a:rPr lang="ru-RU" dirty="0" err="1"/>
              <a:t>Linux</a:t>
            </a:r>
            <a:endParaRPr lang="ru-RU" dirty="0"/>
          </a:p>
          <a:p>
            <a:r>
              <a:rPr lang="ru-RU" dirty="0"/>
              <a:t>Интерфейс: </a:t>
            </a:r>
            <a:r>
              <a:rPr lang="ru-RU" dirty="0" err="1"/>
              <a:t>Pycharm</a:t>
            </a:r>
            <a:endParaRPr lang="ru-RU" dirty="0"/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'''</a:t>
            </a:r>
          </a:p>
          <a:p>
            <a:endParaRPr lang="en-US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</a:endParaRPr>
          </a:p>
          <a:p>
            <a:r>
              <a:rPr lang="en-US" dirty="0">
                <a:latin typeface="Consolas" panose="020B0609020204030204" pitchFamily="49" charset="0"/>
              </a:rPr>
              <a:t>name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</a:rPr>
              <a:t>input</a:t>
            </a:r>
            <a:r>
              <a:rPr lang="en-US" dirty="0"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</a:rPr>
              <a:t>'Enter your name: 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'</a:t>
            </a:r>
            <a:r>
              <a:rPr lang="en-US" dirty="0">
                <a:latin typeface="Consolas" panose="020B0609020204030204" pitchFamily="49" charset="0"/>
              </a:rPr>
              <a:t>)</a:t>
            </a:r>
          </a:p>
          <a:p>
            <a:r>
              <a:rPr lang="en-US" dirty="0">
                <a:solidFill>
                  <a:srgbClr val="00B050"/>
                </a:solidFill>
                <a:latin typeface="Consolas" panose="020B0609020204030204" pitchFamily="49" charset="0"/>
              </a:rPr>
              <a:t>if </a:t>
            </a:r>
            <a:r>
              <a:rPr lang="en-US" dirty="0">
                <a:latin typeface="Consolas" panose="020B0609020204030204" pitchFamily="49" charset="0"/>
              </a:rPr>
              <a:t>name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</a:rPr>
              <a:t>==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</a:rPr>
              <a:t>'Alice'</a:t>
            </a:r>
            <a:r>
              <a:rPr lang="en-US" b="1" dirty="0">
                <a:solidFill>
                  <a:srgbClr val="00B050"/>
                </a:solidFill>
                <a:latin typeface="Consolas" panose="020B0609020204030204" pitchFamily="49" charset="0"/>
              </a:rPr>
              <a:t>:</a:t>
            </a:r>
          </a:p>
          <a:p>
            <a:r>
              <a:rPr lang="en-US" dirty="0">
                <a:latin typeface="Consolas" panose="020B0609020204030204" pitchFamily="49" charset="0"/>
              </a:rPr>
              <a:t>	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</a:rPr>
              <a:t>print(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</a:rPr>
              <a:t>'Hi, Alice. '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en-US" dirty="0">
                <a:solidFill>
                  <a:srgbClr val="00B050"/>
                </a:solidFill>
                <a:latin typeface="Consolas" panose="020B0609020204030204" pitchFamily="49" charset="0"/>
              </a:rPr>
              <a:t>else</a:t>
            </a:r>
            <a:r>
              <a:rPr lang="en-US" b="1" dirty="0">
                <a:solidFill>
                  <a:srgbClr val="00B050"/>
                </a:solidFill>
                <a:latin typeface="Consolas" panose="020B0609020204030204" pitchFamily="49" charset="0"/>
              </a:rPr>
              <a:t>:</a:t>
            </a:r>
          </a:p>
          <a:p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</a:rPr>
              <a:t>	print(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</a:rPr>
              <a:t>'Hello, stranger.'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</a:rPr>
              <a:t>)</a:t>
            </a:r>
            <a:endParaRPr lang="en-US" dirty="0">
              <a:solidFill>
                <a:srgbClr val="002060"/>
              </a:solidFill>
              <a:latin typeface="Consolas" panose="020B0609020204030204" pitchFamily="49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chemeClr val="bg1"/>
              </a:solidFill>
              <a:latin typeface="Consolas" panose="020B0609020204030204" pitchFamily="49" charset="0"/>
              <a:cs typeface="Times New Roman" panose="02020603050405020304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553247" y="153076"/>
            <a:ext cx="10859481" cy="1046136"/>
            <a:chOff x="553247" y="153076"/>
            <a:chExt cx="10859481" cy="1046136"/>
          </a:xfrm>
        </p:grpSpPr>
        <p:sp>
          <p:nvSpPr>
            <p:cNvPr id="10" name="Title 40"/>
            <p:cNvSpPr txBox="1">
              <a:spLocks/>
            </p:cNvSpPr>
            <p:nvPr/>
          </p:nvSpPr>
          <p:spPr>
            <a:xfrm>
              <a:off x="553247" y="153076"/>
              <a:ext cx="10757881" cy="104613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t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800" b="1" kern="1200" cap="none" baseline="0">
                  <a:blipFill>
                    <a:blip r:embed="rId2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tile tx="6350" ty="-127000" sx="65000" sy="64000" flip="none" algn="tl"/>
                  </a:blip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ru-RU" dirty="0">
                  <a:solidFill>
                    <a:srgbClr val="005696"/>
                  </a:solidFill>
                </a:rPr>
                <a:t>Структуры управления</a:t>
              </a:r>
              <a:endParaRPr lang="en-US" dirty="0">
                <a:solidFill>
                  <a:srgbClr val="005696"/>
                </a:solidFill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654848" y="1129049"/>
              <a:ext cx="10757880" cy="0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12" name="Text Placeholder 3"/>
          <p:cNvSpPr txBox="1">
            <a:spLocks/>
          </p:cNvSpPr>
          <p:nvPr/>
        </p:nvSpPr>
        <p:spPr>
          <a:xfrm>
            <a:off x="553248" y="1212189"/>
            <a:ext cx="3548110" cy="54257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dirty="0"/>
              <a:t>Get the name of the user and if his/her name is Alice, display the message 'Hi, Alice'. Otherwise, show the 'Hello, stranger. ' message </a:t>
            </a:r>
            <a:br>
              <a:rPr lang="en-US" dirty="0"/>
            </a:br>
            <a:endParaRPr lang="en-US" dirty="0"/>
          </a:p>
          <a:p>
            <a:pPr marL="548640" lvl="2" indent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00B050"/>
                </a:solidFill>
              </a:rPr>
              <a:t>if</a:t>
            </a:r>
            <a:r>
              <a:rPr lang="en-US" sz="2400" dirty="0"/>
              <a:t>(expression1)</a:t>
            </a:r>
            <a:r>
              <a:rPr lang="en-US" sz="2400" dirty="0">
                <a:solidFill>
                  <a:srgbClr val="00B050"/>
                </a:solidFill>
              </a:rPr>
              <a:t> :</a:t>
            </a:r>
            <a:br>
              <a:rPr lang="en-US" sz="2400" dirty="0">
                <a:solidFill>
                  <a:srgbClr val="00B050"/>
                </a:solidFill>
              </a:rPr>
            </a:br>
            <a:r>
              <a:rPr lang="en-US" sz="2400" dirty="0">
                <a:solidFill>
                  <a:srgbClr val="00B050"/>
                </a:solidFill>
              </a:rPr>
              <a:t>    </a:t>
            </a:r>
            <a:r>
              <a:rPr lang="en-US" sz="2400" dirty="0"/>
              <a:t>statement</a:t>
            </a:r>
            <a:br>
              <a:rPr lang="en-US" sz="2400" dirty="0"/>
            </a:br>
            <a:r>
              <a:rPr lang="en-US" sz="2400" dirty="0">
                <a:solidFill>
                  <a:srgbClr val="00B050"/>
                </a:solidFill>
              </a:rPr>
              <a:t>else:</a:t>
            </a:r>
            <a:br>
              <a:rPr lang="en-US" sz="2400" dirty="0">
                <a:solidFill>
                  <a:srgbClr val="00B050"/>
                </a:solidFill>
              </a:rPr>
            </a:br>
            <a:r>
              <a:rPr lang="en-US" sz="2400" dirty="0">
                <a:solidFill>
                  <a:srgbClr val="00B050"/>
                </a:solidFill>
              </a:rPr>
              <a:t>    </a:t>
            </a:r>
            <a:r>
              <a:rPr lang="en-US" sz="2400" dirty="0"/>
              <a:t>statement</a:t>
            </a:r>
          </a:p>
          <a:p>
            <a:pPr marL="0" indent="0">
              <a:lnSpc>
                <a:spcPct val="150000"/>
              </a:lnSpc>
              <a:buNone/>
            </a:pPr>
            <a:endParaRPr lang="en-US" dirty="0"/>
          </a:p>
        </p:txBody>
      </p:sp>
      <p:grpSp>
        <p:nvGrpSpPr>
          <p:cNvPr id="25" name="Group 24"/>
          <p:cNvGrpSpPr/>
          <p:nvPr/>
        </p:nvGrpSpPr>
        <p:grpSpPr>
          <a:xfrm>
            <a:off x="4296059" y="3700318"/>
            <a:ext cx="3161754" cy="2364922"/>
            <a:chOff x="4308759" y="3408218"/>
            <a:chExt cx="2860973" cy="2281459"/>
          </a:xfrm>
        </p:grpSpPr>
        <p:grpSp>
          <p:nvGrpSpPr>
            <p:cNvPr id="24" name="Group 23"/>
            <p:cNvGrpSpPr/>
            <p:nvPr/>
          </p:nvGrpSpPr>
          <p:grpSpPr>
            <a:xfrm>
              <a:off x="4322618" y="3408218"/>
              <a:ext cx="429491" cy="235527"/>
              <a:chOff x="4322618" y="3408218"/>
              <a:chExt cx="429491" cy="235527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4322618" y="3408218"/>
                <a:ext cx="429491" cy="235527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4" name="Straight Arrow Connector 13"/>
              <p:cNvCxnSpPr>
                <a:stCxn id="2" idx="1"/>
              </p:cNvCxnSpPr>
              <p:nvPr/>
            </p:nvCxnSpPr>
            <p:spPr>
              <a:xfrm>
                <a:off x="4322618" y="3525982"/>
                <a:ext cx="429491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oup 22"/>
            <p:cNvGrpSpPr/>
            <p:nvPr/>
          </p:nvGrpSpPr>
          <p:grpSpPr>
            <a:xfrm>
              <a:off x="4308759" y="3962404"/>
              <a:ext cx="443350" cy="235527"/>
              <a:chOff x="4308759" y="3962404"/>
              <a:chExt cx="443350" cy="235527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4322618" y="3962404"/>
                <a:ext cx="429491" cy="235527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5" name="Straight Arrow Connector 14"/>
              <p:cNvCxnSpPr/>
              <p:nvPr/>
            </p:nvCxnSpPr>
            <p:spPr>
              <a:xfrm>
                <a:off x="4308759" y="4080167"/>
                <a:ext cx="429491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TextBox 15"/>
            <p:cNvSpPr txBox="1"/>
            <p:nvPr/>
          </p:nvSpPr>
          <p:spPr>
            <a:xfrm>
              <a:off x="4322618" y="4981791"/>
              <a:ext cx="284711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FF0000"/>
                  </a:solidFill>
                </a:rPr>
                <a:t>indentation</a:t>
              </a:r>
            </a:p>
          </p:txBody>
        </p:sp>
        <p:cxnSp>
          <p:nvCxnSpPr>
            <p:cNvPr id="18" name="Straight Arrow Connector 17"/>
            <p:cNvCxnSpPr>
              <a:stCxn id="13" idx="2"/>
            </p:cNvCxnSpPr>
            <p:nvPr/>
          </p:nvCxnSpPr>
          <p:spPr>
            <a:xfrm>
              <a:off x="4537364" y="4197931"/>
              <a:ext cx="1129145" cy="93626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>
              <a:off x="4537363" y="3647323"/>
              <a:ext cx="1361212" cy="1486868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783770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16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297407" y="1446229"/>
            <a:ext cx="814884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'''</a:t>
            </a:r>
          </a:p>
          <a:p>
            <a:r>
              <a:rPr lang="ru-RU" dirty="0"/>
              <a:t>Задача: управлять структурой программы по итерациям.</a:t>
            </a:r>
          </a:p>
          <a:p>
            <a:r>
              <a:rPr lang="ru-RU" dirty="0"/>
              <a:t>Целевые пользователи: </a:t>
            </a:r>
            <a:r>
              <a:rPr lang="ru-RU" dirty="0" err="1"/>
              <a:t>Нушин</a:t>
            </a:r>
            <a:r>
              <a:rPr lang="ru-RU" dirty="0"/>
              <a:t> </a:t>
            </a:r>
            <a:r>
              <a:rPr lang="ru-RU" dirty="0" err="1"/>
              <a:t>Хаджароласвади</a:t>
            </a:r>
            <a:endParaRPr lang="ru-RU" dirty="0"/>
          </a:p>
          <a:p>
            <a:r>
              <a:rPr lang="ru-RU" dirty="0"/>
              <a:t>Целевая система: GNU / </a:t>
            </a:r>
            <a:r>
              <a:rPr lang="ru-RU" dirty="0" err="1"/>
              <a:t>Linux</a:t>
            </a:r>
            <a:endParaRPr lang="ru-RU" dirty="0"/>
          </a:p>
          <a:p>
            <a:r>
              <a:rPr lang="ru-RU" dirty="0"/>
              <a:t>Интерфейс: </a:t>
            </a:r>
            <a:r>
              <a:rPr lang="ru-RU" dirty="0" err="1"/>
              <a:t>Pycharm</a:t>
            </a:r>
            <a:endParaRPr lang="ru-RU" dirty="0"/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'''</a:t>
            </a:r>
          </a:p>
          <a:p>
            <a:endParaRPr lang="en-US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</a:endParaRPr>
          </a:p>
          <a:p>
            <a:r>
              <a:rPr lang="en-US" dirty="0">
                <a:latin typeface="Consolas" panose="020B0609020204030204" pitchFamily="49" charset="0"/>
              </a:rPr>
              <a:t>age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</a:rPr>
              <a:t>input</a:t>
            </a:r>
            <a:r>
              <a:rPr lang="en-US" dirty="0"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</a:rPr>
              <a:t>'Enter your age: 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'</a:t>
            </a:r>
            <a:r>
              <a:rPr lang="en-US" dirty="0">
                <a:latin typeface="Consolas" panose="020B0609020204030204" pitchFamily="49" charset="0"/>
              </a:rPr>
              <a:t>)</a:t>
            </a:r>
          </a:p>
          <a:p>
            <a:r>
              <a:rPr lang="en-US" dirty="0">
                <a:solidFill>
                  <a:srgbClr val="00B050"/>
                </a:solidFill>
                <a:latin typeface="Consolas" panose="020B0609020204030204" pitchFamily="49" charset="0"/>
              </a:rPr>
              <a:t>if</a:t>
            </a:r>
            <a:r>
              <a:rPr lang="en-US" dirty="0">
                <a:latin typeface="Consolas" panose="020B0609020204030204" pitchFamily="49" charset="0"/>
              </a:rPr>
              <a:t> age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</a:rPr>
              <a:t>==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9933FF"/>
                </a:solidFill>
                <a:latin typeface="Consolas" panose="020B0609020204030204" pitchFamily="49" charset="0"/>
              </a:rPr>
              <a:t>20</a:t>
            </a:r>
            <a:r>
              <a:rPr lang="en-US" dirty="0">
                <a:solidFill>
                  <a:srgbClr val="00B050"/>
                </a:solidFill>
                <a:latin typeface="Consolas" panose="020B0609020204030204" pitchFamily="49" charset="0"/>
              </a:rPr>
              <a:t>:</a:t>
            </a:r>
          </a:p>
          <a:p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	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</a:rPr>
              <a:t>print</a:t>
            </a:r>
            <a:r>
              <a:rPr lang="en-US" dirty="0"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</a:rPr>
              <a:t>'Not old, not young!'</a:t>
            </a:r>
            <a:r>
              <a:rPr lang="en-US" dirty="0">
                <a:latin typeface="Consolas" panose="020B0609020204030204" pitchFamily="49" charset="0"/>
              </a:rPr>
              <a:t>)</a:t>
            </a:r>
          </a:p>
          <a:p>
            <a:r>
              <a:rPr lang="en-US" dirty="0" err="1">
                <a:solidFill>
                  <a:srgbClr val="00B050"/>
                </a:solidFill>
                <a:latin typeface="Consolas" panose="020B0609020204030204" pitchFamily="49" charset="0"/>
              </a:rPr>
              <a:t>elif</a:t>
            </a:r>
            <a:r>
              <a:rPr lang="en-US" dirty="0">
                <a:latin typeface="Consolas" panose="020B0609020204030204" pitchFamily="49" charset="0"/>
              </a:rPr>
              <a:t> age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</a:rPr>
              <a:t>&lt;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9933FF"/>
                </a:solidFill>
                <a:latin typeface="Consolas" panose="020B0609020204030204" pitchFamily="49" charset="0"/>
              </a:rPr>
              <a:t>20</a:t>
            </a:r>
            <a:r>
              <a:rPr lang="en-US" dirty="0">
                <a:solidFill>
                  <a:srgbClr val="00B050"/>
                </a:solidFill>
                <a:latin typeface="Consolas" panose="020B0609020204030204" pitchFamily="49" charset="0"/>
              </a:rPr>
              <a:t>:</a:t>
            </a:r>
          </a:p>
          <a:p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	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</a:rPr>
              <a:t>print</a:t>
            </a:r>
            <a:r>
              <a:rPr lang="en-US" dirty="0"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</a:rPr>
              <a:t>'You are young.'</a:t>
            </a:r>
            <a:r>
              <a:rPr lang="en-US" dirty="0">
                <a:latin typeface="Consolas" panose="020B0609020204030204" pitchFamily="49" charset="0"/>
              </a:rPr>
              <a:t>)</a:t>
            </a:r>
          </a:p>
          <a:p>
            <a:r>
              <a:rPr lang="en-US" dirty="0">
                <a:solidFill>
                  <a:srgbClr val="00B050"/>
                </a:solidFill>
                <a:latin typeface="Consolas" panose="020B0609020204030204" pitchFamily="49" charset="0"/>
              </a:rPr>
              <a:t>else:</a:t>
            </a:r>
          </a:p>
          <a:p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	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</a:rPr>
              <a:t>print</a:t>
            </a:r>
            <a:r>
              <a:rPr lang="en-US" dirty="0"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</a:rPr>
              <a:t>'Oh, you are old.'</a:t>
            </a:r>
            <a:r>
              <a:rPr lang="en-US" dirty="0">
                <a:latin typeface="Consolas" panose="020B0609020204030204" pitchFamily="49" charset="0"/>
              </a:rPr>
              <a:t>)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553247" y="153076"/>
            <a:ext cx="10859481" cy="1046136"/>
            <a:chOff x="553247" y="153076"/>
            <a:chExt cx="10859481" cy="1046136"/>
          </a:xfrm>
        </p:grpSpPr>
        <p:sp>
          <p:nvSpPr>
            <p:cNvPr id="10" name="Title 40"/>
            <p:cNvSpPr txBox="1">
              <a:spLocks/>
            </p:cNvSpPr>
            <p:nvPr/>
          </p:nvSpPr>
          <p:spPr>
            <a:xfrm>
              <a:off x="553247" y="153076"/>
              <a:ext cx="10757881" cy="104613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t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800" b="1" kern="1200" cap="none" baseline="0">
                  <a:blipFill>
                    <a:blip r:embed="rId2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tile tx="6350" ty="-127000" sx="65000" sy="64000" flip="none" algn="tl"/>
                  </a:blip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ru-RU" dirty="0">
                  <a:solidFill>
                    <a:srgbClr val="005696"/>
                  </a:solidFill>
                </a:rPr>
                <a:t>Структуры управления</a:t>
              </a:r>
              <a:endParaRPr lang="en-US" dirty="0">
                <a:solidFill>
                  <a:srgbClr val="005696"/>
                </a:solidFill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654848" y="1129049"/>
              <a:ext cx="10757880" cy="0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12" name="Text Placeholder 3"/>
          <p:cNvSpPr txBox="1">
            <a:spLocks/>
          </p:cNvSpPr>
          <p:nvPr/>
        </p:nvSpPr>
        <p:spPr>
          <a:xfrm>
            <a:off x="553248" y="1212189"/>
            <a:ext cx="3548110" cy="54257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>
            <a:normAutofit fontScale="925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ru-RU" dirty="0"/>
              <a:t>Отображение различных сообщений пользователю в зависимости от его возраста. Простой пример.</a:t>
            </a:r>
          </a:p>
          <a:p>
            <a:pPr marL="548640" lvl="2" indent="0">
              <a:lnSpc>
                <a:spcPct val="150000"/>
              </a:lnSpc>
              <a:buNone/>
            </a:pPr>
            <a:r>
              <a:rPr lang="en-US" sz="2400" dirty="0">
                <a:solidFill>
                  <a:srgbClr val="00B050"/>
                </a:solidFill>
              </a:rPr>
              <a:t>if</a:t>
            </a:r>
            <a:r>
              <a:rPr lang="en-US" sz="2400" dirty="0"/>
              <a:t>(expression1)</a:t>
            </a:r>
            <a:r>
              <a:rPr lang="en-US" sz="2400" dirty="0">
                <a:solidFill>
                  <a:srgbClr val="00B050"/>
                </a:solidFill>
              </a:rPr>
              <a:t> :</a:t>
            </a:r>
            <a:br>
              <a:rPr lang="en-US" sz="2400" dirty="0">
                <a:solidFill>
                  <a:srgbClr val="00B050"/>
                </a:solidFill>
              </a:rPr>
            </a:br>
            <a:r>
              <a:rPr lang="en-US" sz="2400" dirty="0">
                <a:solidFill>
                  <a:srgbClr val="00B050"/>
                </a:solidFill>
              </a:rPr>
              <a:t>    </a:t>
            </a:r>
            <a:r>
              <a:rPr lang="en-US" sz="2400" dirty="0"/>
              <a:t>statement</a:t>
            </a:r>
          </a:p>
          <a:p>
            <a:pPr marL="548640" lvl="2" indent="0">
              <a:lnSpc>
                <a:spcPct val="150000"/>
              </a:lnSpc>
              <a:buNone/>
            </a:pPr>
            <a:r>
              <a:rPr lang="en-US" sz="2400" dirty="0" err="1">
                <a:solidFill>
                  <a:srgbClr val="00B050"/>
                </a:solidFill>
              </a:rPr>
              <a:t>elif</a:t>
            </a:r>
            <a:r>
              <a:rPr lang="en-US" sz="2400" dirty="0"/>
              <a:t>(expression2)</a:t>
            </a:r>
            <a:r>
              <a:rPr lang="en-US" sz="2400" dirty="0">
                <a:solidFill>
                  <a:srgbClr val="00B050"/>
                </a:solidFill>
              </a:rPr>
              <a:t>:</a:t>
            </a:r>
            <a:br>
              <a:rPr lang="en-US" sz="2400" dirty="0">
                <a:solidFill>
                  <a:srgbClr val="00B050"/>
                </a:solidFill>
              </a:rPr>
            </a:br>
            <a:r>
              <a:rPr lang="en-US" sz="2400" dirty="0">
                <a:solidFill>
                  <a:srgbClr val="00B050"/>
                </a:solidFill>
              </a:rPr>
              <a:t>    </a:t>
            </a:r>
            <a:r>
              <a:rPr lang="en-US" sz="2400" dirty="0"/>
              <a:t>statement</a:t>
            </a:r>
            <a:br>
              <a:rPr lang="en-US" sz="2400" dirty="0"/>
            </a:br>
            <a:r>
              <a:rPr lang="en-US" sz="2400" dirty="0">
                <a:solidFill>
                  <a:srgbClr val="00B050"/>
                </a:solidFill>
              </a:rPr>
              <a:t>else:</a:t>
            </a:r>
            <a:br>
              <a:rPr lang="en-US" sz="2400" dirty="0">
                <a:solidFill>
                  <a:srgbClr val="00B050"/>
                </a:solidFill>
              </a:rPr>
            </a:br>
            <a:r>
              <a:rPr lang="en-US" sz="2400" dirty="0">
                <a:solidFill>
                  <a:srgbClr val="00B050"/>
                </a:solidFill>
              </a:rPr>
              <a:t>    </a:t>
            </a:r>
            <a:r>
              <a:rPr lang="en-US" sz="2400" dirty="0"/>
              <a:t>statement</a:t>
            </a:r>
          </a:p>
        </p:txBody>
      </p:sp>
    </p:spTree>
    <p:extLst>
      <p:ext uri="{BB962C8B-B14F-4D97-AF65-F5344CB8AC3E}">
        <p14:creationId xmlns:p14="http://schemas.microsoft.com/office/powerpoint/2010/main" val="13028277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608320" y="5516250"/>
            <a:ext cx="1142245" cy="669925"/>
          </a:xfrm>
        </p:spPr>
        <p:txBody>
          <a:bodyPr/>
          <a:lstStyle/>
          <a:p>
            <a:fld id="{6D22F896-40B5-4ADD-8801-0D06FADFA095}" type="slidenum">
              <a:rPr lang="en-US" smtClean="0"/>
              <a:t>17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193554" y="1192707"/>
            <a:ext cx="765380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'''</a:t>
            </a:r>
          </a:p>
          <a:p>
            <a:r>
              <a:rPr lang="ru-RU" dirty="0"/>
              <a:t>Задача: управлять структурой программы по итерациям.</a:t>
            </a:r>
          </a:p>
          <a:p>
            <a:r>
              <a:rPr lang="ru-RU" dirty="0"/>
              <a:t>Целевые пользователи: </a:t>
            </a:r>
            <a:r>
              <a:rPr lang="ru-RU" dirty="0" err="1"/>
              <a:t>Нушин</a:t>
            </a:r>
            <a:r>
              <a:rPr lang="ru-RU" dirty="0"/>
              <a:t> </a:t>
            </a:r>
            <a:r>
              <a:rPr lang="ru-RU" dirty="0" err="1"/>
              <a:t>Хаджароласвади</a:t>
            </a:r>
            <a:endParaRPr lang="ru-RU" dirty="0"/>
          </a:p>
          <a:p>
            <a:r>
              <a:rPr lang="ru-RU" dirty="0"/>
              <a:t>Целевая система: GNU / </a:t>
            </a:r>
            <a:r>
              <a:rPr lang="ru-RU" dirty="0" err="1"/>
              <a:t>Linux</a:t>
            </a:r>
            <a:endParaRPr lang="ru-RU" dirty="0"/>
          </a:p>
          <a:p>
            <a:r>
              <a:rPr lang="ru-RU" dirty="0"/>
              <a:t>Интерфейс: </a:t>
            </a:r>
            <a:r>
              <a:rPr lang="ru-RU" dirty="0" err="1"/>
              <a:t>Pycharm</a:t>
            </a:r>
            <a:endParaRPr lang="ru-RU" dirty="0"/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'''</a:t>
            </a:r>
          </a:p>
          <a:p>
            <a:r>
              <a:rPr lang="en-US" dirty="0">
                <a:solidFill>
                  <a:srgbClr val="00B050"/>
                </a:solidFill>
                <a:latin typeface="Consolas" panose="020B0609020204030204" pitchFamily="49" charset="0"/>
              </a:rPr>
              <a:t>for </a:t>
            </a:r>
            <a:r>
              <a:rPr lang="en-US" dirty="0" err="1">
                <a:latin typeface="Consolas" panose="020B0609020204030204" pitchFamily="49" charset="0"/>
              </a:rPr>
              <a:t>i</a:t>
            </a:r>
            <a:r>
              <a:rPr lang="en-US" dirty="0">
                <a:solidFill>
                  <a:srgbClr val="00B050"/>
                </a:solidFill>
                <a:latin typeface="Consolas" panose="020B0609020204030204" pitchFamily="49" charset="0"/>
              </a:rPr>
              <a:t> in 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</a:rPr>
              <a:t>range</a:t>
            </a:r>
            <a:r>
              <a:rPr lang="en-US" dirty="0">
                <a:latin typeface="Consolas" panose="020B0609020204030204" pitchFamily="49" charset="0"/>
              </a:rPr>
              <a:t>(1000)</a:t>
            </a:r>
            <a:r>
              <a:rPr lang="en-US" dirty="0">
                <a:solidFill>
                  <a:srgbClr val="00B050"/>
                </a:solidFill>
                <a:latin typeface="Consolas" panose="020B0609020204030204" pitchFamily="49" charset="0"/>
              </a:rPr>
              <a:t>:</a:t>
            </a:r>
            <a:br>
              <a:rPr lang="en-US" dirty="0">
                <a:solidFill>
                  <a:srgbClr val="00B050"/>
                </a:solidFill>
                <a:latin typeface="Consolas" panose="020B0609020204030204" pitchFamily="49" charset="0"/>
              </a:rPr>
            </a:br>
            <a:r>
              <a:rPr lang="en-US" dirty="0">
                <a:solidFill>
                  <a:srgbClr val="00B050"/>
                </a:solidFill>
                <a:latin typeface="Consolas" panose="020B0609020204030204" pitchFamily="49" charset="0"/>
              </a:rPr>
              <a:t>    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</a:rPr>
              <a:t>print</a:t>
            </a:r>
            <a:r>
              <a:rPr lang="en-US" dirty="0">
                <a:latin typeface="Consolas" panose="020B0609020204030204" pitchFamily="49" charset="0"/>
              </a:rPr>
              <a:t>(</a:t>
            </a:r>
            <a:r>
              <a:rPr lang="en-US" dirty="0" err="1">
                <a:latin typeface="Consolas" panose="020B0609020204030204" pitchFamily="49" charset="0"/>
              </a:rPr>
              <a:t>i</a:t>
            </a:r>
            <a:r>
              <a:rPr lang="en-US" dirty="0">
                <a:latin typeface="Consolas" panose="020B0609020204030204" pitchFamily="49" charset="0"/>
              </a:rPr>
              <a:t>)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553247" y="153076"/>
            <a:ext cx="10859481" cy="1046136"/>
            <a:chOff x="553247" y="153076"/>
            <a:chExt cx="10859481" cy="1046136"/>
          </a:xfrm>
        </p:grpSpPr>
        <p:sp>
          <p:nvSpPr>
            <p:cNvPr id="10" name="Title 40"/>
            <p:cNvSpPr txBox="1">
              <a:spLocks/>
            </p:cNvSpPr>
            <p:nvPr/>
          </p:nvSpPr>
          <p:spPr>
            <a:xfrm>
              <a:off x="553247" y="153076"/>
              <a:ext cx="10757881" cy="104613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t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800" b="1" kern="1200" cap="none" baseline="0">
                  <a:blipFill>
                    <a:blip r:embed="rId2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tile tx="6350" ty="-127000" sx="65000" sy="64000" flip="none" algn="tl"/>
                  </a:blip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ru-RU" dirty="0">
                  <a:solidFill>
                    <a:srgbClr val="005696"/>
                  </a:solidFill>
                </a:rPr>
                <a:t>Структуры управления</a:t>
              </a:r>
              <a:endParaRPr lang="en-US" dirty="0">
                <a:solidFill>
                  <a:srgbClr val="005696"/>
                </a:solidFill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654848" y="1129049"/>
              <a:ext cx="10757880" cy="0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12" name="Text Placeholder 3"/>
          <p:cNvSpPr txBox="1">
            <a:spLocks/>
          </p:cNvSpPr>
          <p:nvPr/>
        </p:nvSpPr>
        <p:spPr>
          <a:xfrm>
            <a:off x="553248" y="1212189"/>
            <a:ext cx="3548110" cy="54257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ru-RU" dirty="0"/>
              <a:t>Создайте последовательность чисел от 0 до 1000 и покажите ее пользователю.</a:t>
            </a:r>
          </a:p>
          <a:p>
            <a:pPr marL="0" indent="0">
              <a:lnSpc>
                <a:spcPct val="150000"/>
              </a:lnSpc>
              <a:buNone/>
            </a:pPr>
            <a:endParaRPr lang="en-US" dirty="0"/>
          </a:p>
          <a:p>
            <a:pPr marL="548640" lvl="2" indent="0">
              <a:lnSpc>
                <a:spcPct val="150000"/>
              </a:lnSpc>
              <a:buNone/>
            </a:pPr>
            <a:r>
              <a:rPr lang="en-US" sz="2400" dirty="0">
                <a:solidFill>
                  <a:srgbClr val="00B050"/>
                </a:solidFill>
              </a:rPr>
              <a:t>for </a:t>
            </a:r>
            <a:r>
              <a:rPr lang="en-US" sz="2400" dirty="0" err="1"/>
              <a:t>i</a:t>
            </a:r>
            <a:r>
              <a:rPr lang="en-US" sz="2400" dirty="0">
                <a:solidFill>
                  <a:srgbClr val="00B050"/>
                </a:solidFill>
              </a:rPr>
              <a:t> in </a:t>
            </a:r>
            <a:r>
              <a:rPr lang="en-US" sz="2400" dirty="0"/>
              <a:t>sequence</a:t>
            </a:r>
            <a:r>
              <a:rPr lang="en-US" sz="2400" dirty="0">
                <a:solidFill>
                  <a:srgbClr val="00B050"/>
                </a:solidFill>
              </a:rPr>
              <a:t>:</a:t>
            </a:r>
            <a:br>
              <a:rPr lang="en-US" sz="2400" dirty="0">
                <a:solidFill>
                  <a:srgbClr val="00B050"/>
                </a:solidFill>
              </a:rPr>
            </a:br>
            <a:r>
              <a:rPr lang="en-US" sz="2400" dirty="0">
                <a:solidFill>
                  <a:srgbClr val="00B050"/>
                </a:solidFill>
              </a:rPr>
              <a:t>    </a:t>
            </a:r>
            <a:r>
              <a:rPr lang="en-US" sz="2400" dirty="0"/>
              <a:t>statement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956701" y="3429000"/>
            <a:ext cx="1787237" cy="540327"/>
          </a:xfrm>
          <a:prstGeom prst="roundRect">
            <a:avLst/>
          </a:prstGeom>
          <a:solidFill>
            <a:srgbClr val="005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range</a:t>
            </a:r>
          </a:p>
        </p:txBody>
      </p:sp>
      <p:cxnSp>
        <p:nvCxnSpPr>
          <p:cNvPr id="7" name="Straight Arrow Connector 6"/>
          <p:cNvCxnSpPr>
            <a:stCxn id="3" idx="2"/>
            <a:endCxn id="19" idx="0"/>
          </p:cNvCxnSpPr>
          <p:nvPr/>
        </p:nvCxnSpPr>
        <p:spPr>
          <a:xfrm flipH="1">
            <a:off x="5460514" y="3969327"/>
            <a:ext cx="2389806" cy="78983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20" idx="0"/>
          </p:cNvCxnSpPr>
          <p:nvPr/>
        </p:nvCxnSpPr>
        <p:spPr>
          <a:xfrm flipH="1">
            <a:off x="7853941" y="3969327"/>
            <a:ext cx="0" cy="96993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3" idx="2"/>
          </p:cNvCxnSpPr>
          <p:nvPr/>
        </p:nvCxnSpPr>
        <p:spPr>
          <a:xfrm>
            <a:off x="7850320" y="3969327"/>
            <a:ext cx="2375849" cy="74281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ounded Rectangle 18"/>
          <p:cNvSpPr/>
          <p:nvPr/>
        </p:nvSpPr>
        <p:spPr>
          <a:xfrm>
            <a:off x="4566895" y="4759157"/>
            <a:ext cx="1787237" cy="540327"/>
          </a:xfrm>
          <a:prstGeom prst="roundRect">
            <a:avLst/>
          </a:prstGeom>
          <a:solidFill>
            <a:srgbClr val="005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range(a)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960322" y="4939266"/>
            <a:ext cx="1787237" cy="540327"/>
          </a:xfrm>
          <a:prstGeom prst="roundRect">
            <a:avLst/>
          </a:prstGeom>
          <a:solidFill>
            <a:srgbClr val="005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range(a, b)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409091" y="4759157"/>
            <a:ext cx="1787237" cy="540327"/>
          </a:xfrm>
          <a:prstGeom prst="roundRect">
            <a:avLst/>
          </a:prstGeom>
          <a:solidFill>
            <a:srgbClr val="005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range(a, b, c)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4566895" y="5382608"/>
            <a:ext cx="1787237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4418932" y="5405995"/>
            <a:ext cx="2124301" cy="846520"/>
            <a:chOff x="2836398" y="5793729"/>
            <a:chExt cx="2124301" cy="846520"/>
          </a:xfrm>
        </p:grpSpPr>
        <p:sp>
          <p:nvSpPr>
            <p:cNvPr id="28" name="TextBox 27"/>
            <p:cNvSpPr txBox="1"/>
            <p:nvPr/>
          </p:nvSpPr>
          <p:spPr>
            <a:xfrm>
              <a:off x="4434593" y="5808741"/>
              <a:ext cx="5261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/>
                <a:t>a-1</a:t>
              </a:r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2836398" y="5793729"/>
              <a:ext cx="1764709" cy="846520"/>
              <a:chOff x="2836398" y="5793729"/>
              <a:chExt cx="1764709" cy="846520"/>
            </a:xfrm>
          </p:grpSpPr>
          <p:sp>
            <p:nvSpPr>
              <p:cNvPr id="49" name="Arc 48"/>
              <p:cNvSpPr/>
              <p:nvPr/>
            </p:nvSpPr>
            <p:spPr>
              <a:xfrm rot="5400000" flipV="1">
                <a:off x="3939619" y="5969741"/>
                <a:ext cx="365760" cy="274320"/>
              </a:xfrm>
              <a:prstGeom prst="arc">
                <a:avLst>
                  <a:gd name="adj1" fmla="val 16128569"/>
                  <a:gd name="adj2" fmla="val 5256265"/>
                </a:avLst>
              </a:prstGeom>
              <a:ln>
                <a:solidFill>
                  <a:srgbClr val="005696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8" name="Group 7"/>
              <p:cNvGrpSpPr/>
              <p:nvPr/>
            </p:nvGrpSpPr>
            <p:grpSpPr>
              <a:xfrm>
                <a:off x="2836398" y="5793729"/>
                <a:ext cx="1764709" cy="846520"/>
                <a:chOff x="2836398" y="5793729"/>
                <a:chExt cx="1764709" cy="846520"/>
              </a:xfrm>
            </p:grpSpPr>
            <p:sp>
              <p:nvSpPr>
                <p:cNvPr id="33" name="Arc 32"/>
                <p:cNvSpPr/>
                <p:nvPr/>
              </p:nvSpPr>
              <p:spPr>
                <a:xfrm rot="5400000" flipV="1">
                  <a:off x="3278355" y="5971066"/>
                  <a:ext cx="365760" cy="274320"/>
                </a:xfrm>
                <a:prstGeom prst="arc">
                  <a:avLst>
                    <a:gd name="adj1" fmla="val 16128569"/>
                    <a:gd name="adj2" fmla="val 5256265"/>
                  </a:avLst>
                </a:prstGeom>
                <a:ln>
                  <a:solidFill>
                    <a:srgbClr val="005696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4" name="Group 3"/>
                <p:cNvGrpSpPr/>
                <p:nvPr/>
              </p:nvGrpSpPr>
              <p:grpSpPr>
                <a:xfrm>
                  <a:off x="2836398" y="5793729"/>
                  <a:ext cx="1764709" cy="846520"/>
                  <a:chOff x="5220742" y="5500886"/>
                  <a:chExt cx="1764709" cy="846520"/>
                </a:xfrm>
              </p:grpSpPr>
              <p:sp>
                <p:nvSpPr>
                  <p:cNvPr id="27" name="TextBox 26"/>
                  <p:cNvSpPr txBox="1"/>
                  <p:nvPr/>
                </p:nvSpPr>
                <p:spPr>
                  <a:xfrm>
                    <a:off x="5220742" y="5515898"/>
                    <a:ext cx="31290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 dirty="0"/>
                      <a:t>0</a:t>
                    </a:r>
                  </a:p>
                </p:txBody>
              </p:sp>
              <p:sp>
                <p:nvSpPr>
                  <p:cNvPr id="34" name="Arc 33"/>
                  <p:cNvSpPr/>
                  <p:nvPr/>
                </p:nvSpPr>
                <p:spPr>
                  <a:xfrm rot="5400000" flipV="1">
                    <a:off x="5374404" y="5665523"/>
                    <a:ext cx="365760" cy="274320"/>
                  </a:xfrm>
                  <a:prstGeom prst="arc">
                    <a:avLst>
                      <a:gd name="adj1" fmla="val 16128569"/>
                      <a:gd name="adj2" fmla="val 5256265"/>
                    </a:avLst>
                  </a:prstGeom>
                  <a:ln>
                    <a:solidFill>
                      <a:srgbClr val="005696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5" name="TextBox 34"/>
                  <p:cNvSpPr txBox="1"/>
                  <p:nvPr/>
                </p:nvSpPr>
                <p:spPr>
                  <a:xfrm>
                    <a:off x="5270975" y="5947294"/>
                    <a:ext cx="45717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 dirty="0"/>
                      <a:t>+1</a:t>
                    </a:r>
                  </a:p>
                </p:txBody>
              </p:sp>
              <p:sp>
                <p:nvSpPr>
                  <p:cNvPr id="46" name="TextBox 45"/>
                  <p:cNvSpPr txBox="1"/>
                  <p:nvPr/>
                </p:nvSpPr>
                <p:spPr>
                  <a:xfrm>
                    <a:off x="5550375" y="5947294"/>
                    <a:ext cx="45717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 dirty="0"/>
                      <a:t>+1</a:t>
                    </a:r>
                  </a:p>
                </p:txBody>
              </p:sp>
              <p:sp>
                <p:nvSpPr>
                  <p:cNvPr id="47" name="Arc 46"/>
                  <p:cNvSpPr/>
                  <p:nvPr/>
                </p:nvSpPr>
                <p:spPr>
                  <a:xfrm rot="5400000" flipV="1">
                    <a:off x="6593604" y="5665523"/>
                    <a:ext cx="365760" cy="274320"/>
                  </a:xfrm>
                  <a:prstGeom prst="arc">
                    <a:avLst>
                      <a:gd name="adj1" fmla="val 16128569"/>
                      <a:gd name="adj2" fmla="val 5256265"/>
                    </a:avLst>
                  </a:prstGeom>
                  <a:ln>
                    <a:solidFill>
                      <a:srgbClr val="005696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8" name="TextBox 47"/>
                  <p:cNvSpPr txBox="1"/>
                  <p:nvPr/>
                </p:nvSpPr>
                <p:spPr>
                  <a:xfrm>
                    <a:off x="6528275" y="5947294"/>
                    <a:ext cx="45717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 dirty="0"/>
                      <a:t>+1</a:t>
                    </a:r>
                  </a:p>
                </p:txBody>
              </p:sp>
              <p:sp>
                <p:nvSpPr>
                  <p:cNvPr id="50" name="TextBox 49"/>
                  <p:cNvSpPr txBox="1"/>
                  <p:nvPr/>
                </p:nvSpPr>
                <p:spPr>
                  <a:xfrm>
                    <a:off x="6248772" y="5947296"/>
                    <a:ext cx="45717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 dirty="0"/>
                      <a:t>+1</a:t>
                    </a:r>
                  </a:p>
                </p:txBody>
              </p:sp>
              <p:sp>
                <p:nvSpPr>
                  <p:cNvPr id="2" name="TextBox 1"/>
                  <p:cNvSpPr txBox="1"/>
                  <p:nvPr/>
                </p:nvSpPr>
                <p:spPr>
                  <a:xfrm>
                    <a:off x="5956751" y="5500886"/>
                    <a:ext cx="648056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2400" dirty="0">
                        <a:solidFill>
                          <a:srgbClr val="0070C0"/>
                        </a:solidFill>
                      </a:rPr>
                      <a:t>...</a:t>
                    </a:r>
                  </a:p>
                </p:txBody>
              </p:sp>
            </p:grpSp>
          </p:grpSp>
        </p:grpSp>
      </p:grpSp>
      <p:grpSp>
        <p:nvGrpSpPr>
          <p:cNvPr id="51" name="Group 50"/>
          <p:cNvGrpSpPr/>
          <p:nvPr/>
        </p:nvGrpSpPr>
        <p:grpSpPr>
          <a:xfrm>
            <a:off x="6857596" y="5516887"/>
            <a:ext cx="2138728" cy="846520"/>
            <a:chOff x="2836398" y="5793729"/>
            <a:chExt cx="2138728" cy="846520"/>
          </a:xfrm>
        </p:grpSpPr>
        <p:sp>
          <p:nvSpPr>
            <p:cNvPr id="52" name="TextBox 51"/>
            <p:cNvSpPr txBox="1"/>
            <p:nvPr/>
          </p:nvSpPr>
          <p:spPr>
            <a:xfrm>
              <a:off x="4434593" y="5808741"/>
              <a:ext cx="54053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/>
                <a:t>b-1</a:t>
              </a:r>
            </a:p>
          </p:txBody>
        </p:sp>
        <p:grpSp>
          <p:nvGrpSpPr>
            <p:cNvPr id="53" name="Group 52"/>
            <p:cNvGrpSpPr/>
            <p:nvPr/>
          </p:nvGrpSpPr>
          <p:grpSpPr>
            <a:xfrm>
              <a:off x="2836398" y="5793729"/>
              <a:ext cx="1764709" cy="846520"/>
              <a:chOff x="2836398" y="5793729"/>
              <a:chExt cx="1764709" cy="846520"/>
            </a:xfrm>
          </p:grpSpPr>
          <p:sp>
            <p:nvSpPr>
              <p:cNvPr id="54" name="Arc 53"/>
              <p:cNvSpPr/>
              <p:nvPr/>
            </p:nvSpPr>
            <p:spPr>
              <a:xfrm rot="5400000" flipV="1">
                <a:off x="3939619" y="5969741"/>
                <a:ext cx="365760" cy="274320"/>
              </a:xfrm>
              <a:prstGeom prst="arc">
                <a:avLst>
                  <a:gd name="adj1" fmla="val 16128569"/>
                  <a:gd name="adj2" fmla="val 5256265"/>
                </a:avLst>
              </a:prstGeom>
              <a:ln>
                <a:solidFill>
                  <a:srgbClr val="005696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5" name="Group 54"/>
              <p:cNvGrpSpPr/>
              <p:nvPr/>
            </p:nvGrpSpPr>
            <p:grpSpPr>
              <a:xfrm>
                <a:off x="2836398" y="5793729"/>
                <a:ext cx="1764709" cy="846520"/>
                <a:chOff x="2836398" y="5793729"/>
                <a:chExt cx="1764709" cy="846520"/>
              </a:xfrm>
            </p:grpSpPr>
            <p:sp>
              <p:nvSpPr>
                <p:cNvPr id="56" name="Arc 55"/>
                <p:cNvSpPr/>
                <p:nvPr/>
              </p:nvSpPr>
              <p:spPr>
                <a:xfrm rot="5400000" flipV="1">
                  <a:off x="3278355" y="5971066"/>
                  <a:ext cx="365760" cy="274320"/>
                </a:xfrm>
                <a:prstGeom prst="arc">
                  <a:avLst>
                    <a:gd name="adj1" fmla="val 16128569"/>
                    <a:gd name="adj2" fmla="val 5256265"/>
                  </a:avLst>
                </a:prstGeom>
                <a:ln>
                  <a:solidFill>
                    <a:srgbClr val="005696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57" name="Group 56"/>
                <p:cNvGrpSpPr/>
                <p:nvPr/>
              </p:nvGrpSpPr>
              <p:grpSpPr>
                <a:xfrm>
                  <a:off x="2836398" y="5793729"/>
                  <a:ext cx="1764709" cy="846520"/>
                  <a:chOff x="5220742" y="5500886"/>
                  <a:chExt cx="1764709" cy="846520"/>
                </a:xfrm>
              </p:grpSpPr>
              <p:sp>
                <p:nvSpPr>
                  <p:cNvPr id="58" name="TextBox 57"/>
                  <p:cNvSpPr txBox="1"/>
                  <p:nvPr/>
                </p:nvSpPr>
                <p:spPr>
                  <a:xfrm>
                    <a:off x="5220742" y="5515898"/>
                    <a:ext cx="31290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 dirty="0"/>
                      <a:t>a</a:t>
                    </a:r>
                  </a:p>
                </p:txBody>
              </p:sp>
              <p:sp>
                <p:nvSpPr>
                  <p:cNvPr id="59" name="Arc 58"/>
                  <p:cNvSpPr/>
                  <p:nvPr/>
                </p:nvSpPr>
                <p:spPr>
                  <a:xfrm rot="5400000" flipV="1">
                    <a:off x="5374404" y="5665523"/>
                    <a:ext cx="365760" cy="274320"/>
                  </a:xfrm>
                  <a:prstGeom prst="arc">
                    <a:avLst>
                      <a:gd name="adj1" fmla="val 16128569"/>
                      <a:gd name="adj2" fmla="val 5256265"/>
                    </a:avLst>
                  </a:prstGeom>
                  <a:ln>
                    <a:solidFill>
                      <a:srgbClr val="005696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0" name="TextBox 59"/>
                  <p:cNvSpPr txBox="1"/>
                  <p:nvPr/>
                </p:nvSpPr>
                <p:spPr>
                  <a:xfrm>
                    <a:off x="5270975" y="5947294"/>
                    <a:ext cx="45717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 dirty="0"/>
                      <a:t>+1</a:t>
                    </a:r>
                  </a:p>
                </p:txBody>
              </p:sp>
              <p:sp>
                <p:nvSpPr>
                  <p:cNvPr id="61" name="TextBox 60"/>
                  <p:cNvSpPr txBox="1"/>
                  <p:nvPr/>
                </p:nvSpPr>
                <p:spPr>
                  <a:xfrm>
                    <a:off x="5550375" y="5947294"/>
                    <a:ext cx="45717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 dirty="0"/>
                      <a:t>+1</a:t>
                    </a:r>
                  </a:p>
                </p:txBody>
              </p:sp>
              <p:sp>
                <p:nvSpPr>
                  <p:cNvPr id="62" name="Arc 61"/>
                  <p:cNvSpPr/>
                  <p:nvPr/>
                </p:nvSpPr>
                <p:spPr>
                  <a:xfrm rot="5400000" flipV="1">
                    <a:off x="6593604" y="5665523"/>
                    <a:ext cx="365760" cy="274320"/>
                  </a:xfrm>
                  <a:prstGeom prst="arc">
                    <a:avLst>
                      <a:gd name="adj1" fmla="val 16128569"/>
                      <a:gd name="adj2" fmla="val 5256265"/>
                    </a:avLst>
                  </a:prstGeom>
                  <a:ln>
                    <a:solidFill>
                      <a:srgbClr val="005696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3" name="TextBox 62"/>
                  <p:cNvSpPr txBox="1"/>
                  <p:nvPr/>
                </p:nvSpPr>
                <p:spPr>
                  <a:xfrm>
                    <a:off x="6528275" y="5947294"/>
                    <a:ext cx="45717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 dirty="0"/>
                      <a:t>+1</a:t>
                    </a:r>
                  </a:p>
                </p:txBody>
              </p:sp>
              <p:sp>
                <p:nvSpPr>
                  <p:cNvPr id="64" name="TextBox 63"/>
                  <p:cNvSpPr txBox="1"/>
                  <p:nvPr/>
                </p:nvSpPr>
                <p:spPr>
                  <a:xfrm>
                    <a:off x="6248772" y="5947296"/>
                    <a:ext cx="45717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 dirty="0"/>
                      <a:t>+1</a:t>
                    </a:r>
                  </a:p>
                </p:txBody>
              </p:sp>
              <p:sp>
                <p:nvSpPr>
                  <p:cNvPr id="65" name="TextBox 64"/>
                  <p:cNvSpPr txBox="1"/>
                  <p:nvPr/>
                </p:nvSpPr>
                <p:spPr>
                  <a:xfrm>
                    <a:off x="5956751" y="5500886"/>
                    <a:ext cx="648056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2400" dirty="0">
                        <a:solidFill>
                          <a:srgbClr val="0070C0"/>
                        </a:solidFill>
                      </a:rPr>
                      <a:t>...</a:t>
                    </a:r>
                  </a:p>
                </p:txBody>
              </p:sp>
            </p:grpSp>
          </p:grpSp>
        </p:grpSp>
      </p:grpSp>
      <p:grpSp>
        <p:nvGrpSpPr>
          <p:cNvPr id="66" name="Group 65"/>
          <p:cNvGrpSpPr/>
          <p:nvPr/>
        </p:nvGrpSpPr>
        <p:grpSpPr>
          <a:xfrm>
            <a:off x="9346493" y="5339655"/>
            <a:ext cx="2138728" cy="846520"/>
            <a:chOff x="2836398" y="5793729"/>
            <a:chExt cx="2138728" cy="846520"/>
          </a:xfrm>
        </p:grpSpPr>
        <p:sp>
          <p:nvSpPr>
            <p:cNvPr id="67" name="TextBox 66"/>
            <p:cNvSpPr txBox="1"/>
            <p:nvPr/>
          </p:nvSpPr>
          <p:spPr>
            <a:xfrm>
              <a:off x="4434593" y="5808741"/>
              <a:ext cx="54053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/>
                <a:t>b-1</a:t>
              </a:r>
            </a:p>
          </p:txBody>
        </p:sp>
        <p:grpSp>
          <p:nvGrpSpPr>
            <p:cNvPr id="68" name="Group 67"/>
            <p:cNvGrpSpPr/>
            <p:nvPr/>
          </p:nvGrpSpPr>
          <p:grpSpPr>
            <a:xfrm>
              <a:off x="2836398" y="5793729"/>
              <a:ext cx="1764709" cy="846520"/>
              <a:chOff x="2836398" y="5793729"/>
              <a:chExt cx="1764709" cy="846520"/>
            </a:xfrm>
          </p:grpSpPr>
          <p:sp>
            <p:nvSpPr>
              <p:cNvPr id="69" name="Arc 68"/>
              <p:cNvSpPr/>
              <p:nvPr/>
            </p:nvSpPr>
            <p:spPr>
              <a:xfrm rot="5400000" flipV="1">
                <a:off x="3939619" y="5969741"/>
                <a:ext cx="365760" cy="274320"/>
              </a:xfrm>
              <a:prstGeom prst="arc">
                <a:avLst>
                  <a:gd name="adj1" fmla="val 16128569"/>
                  <a:gd name="adj2" fmla="val 5256265"/>
                </a:avLst>
              </a:prstGeom>
              <a:ln>
                <a:solidFill>
                  <a:srgbClr val="005696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0" name="Group 69"/>
              <p:cNvGrpSpPr/>
              <p:nvPr/>
            </p:nvGrpSpPr>
            <p:grpSpPr>
              <a:xfrm>
                <a:off x="2836398" y="5793729"/>
                <a:ext cx="1764709" cy="846520"/>
                <a:chOff x="2836398" y="5793729"/>
                <a:chExt cx="1764709" cy="846520"/>
              </a:xfrm>
            </p:grpSpPr>
            <p:sp>
              <p:nvSpPr>
                <p:cNvPr id="71" name="Arc 70"/>
                <p:cNvSpPr/>
                <p:nvPr/>
              </p:nvSpPr>
              <p:spPr>
                <a:xfrm rot="5400000" flipV="1">
                  <a:off x="3278355" y="5971066"/>
                  <a:ext cx="365760" cy="274320"/>
                </a:xfrm>
                <a:prstGeom prst="arc">
                  <a:avLst>
                    <a:gd name="adj1" fmla="val 16128569"/>
                    <a:gd name="adj2" fmla="val 5256265"/>
                  </a:avLst>
                </a:prstGeom>
                <a:ln>
                  <a:solidFill>
                    <a:srgbClr val="005696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72" name="Group 71"/>
                <p:cNvGrpSpPr/>
                <p:nvPr/>
              </p:nvGrpSpPr>
              <p:grpSpPr>
                <a:xfrm>
                  <a:off x="2836398" y="5793729"/>
                  <a:ext cx="1764709" cy="846520"/>
                  <a:chOff x="5220742" y="5500886"/>
                  <a:chExt cx="1764709" cy="846520"/>
                </a:xfrm>
              </p:grpSpPr>
              <p:sp>
                <p:nvSpPr>
                  <p:cNvPr id="73" name="TextBox 72"/>
                  <p:cNvSpPr txBox="1"/>
                  <p:nvPr/>
                </p:nvSpPr>
                <p:spPr>
                  <a:xfrm>
                    <a:off x="5220742" y="5515898"/>
                    <a:ext cx="31290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 dirty="0"/>
                      <a:t>a</a:t>
                    </a:r>
                  </a:p>
                </p:txBody>
              </p:sp>
              <p:sp>
                <p:nvSpPr>
                  <p:cNvPr id="74" name="Arc 73"/>
                  <p:cNvSpPr/>
                  <p:nvPr/>
                </p:nvSpPr>
                <p:spPr>
                  <a:xfrm rot="5400000" flipV="1">
                    <a:off x="5374404" y="5665523"/>
                    <a:ext cx="365760" cy="274320"/>
                  </a:xfrm>
                  <a:prstGeom prst="arc">
                    <a:avLst>
                      <a:gd name="adj1" fmla="val 16128569"/>
                      <a:gd name="adj2" fmla="val 5256265"/>
                    </a:avLst>
                  </a:prstGeom>
                  <a:ln>
                    <a:solidFill>
                      <a:srgbClr val="005696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5" name="TextBox 74"/>
                  <p:cNvSpPr txBox="1"/>
                  <p:nvPr/>
                </p:nvSpPr>
                <p:spPr>
                  <a:xfrm>
                    <a:off x="5270975" y="5947294"/>
                    <a:ext cx="45717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 dirty="0"/>
                      <a:t>+c</a:t>
                    </a:r>
                  </a:p>
                </p:txBody>
              </p:sp>
              <p:sp>
                <p:nvSpPr>
                  <p:cNvPr id="76" name="TextBox 75"/>
                  <p:cNvSpPr txBox="1"/>
                  <p:nvPr/>
                </p:nvSpPr>
                <p:spPr>
                  <a:xfrm>
                    <a:off x="5550375" y="5947294"/>
                    <a:ext cx="45717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 dirty="0"/>
                      <a:t>+c</a:t>
                    </a:r>
                  </a:p>
                </p:txBody>
              </p:sp>
              <p:sp>
                <p:nvSpPr>
                  <p:cNvPr id="77" name="Arc 76"/>
                  <p:cNvSpPr/>
                  <p:nvPr/>
                </p:nvSpPr>
                <p:spPr>
                  <a:xfrm rot="5400000" flipV="1">
                    <a:off x="6593604" y="5665523"/>
                    <a:ext cx="365760" cy="274320"/>
                  </a:xfrm>
                  <a:prstGeom prst="arc">
                    <a:avLst>
                      <a:gd name="adj1" fmla="val 16128569"/>
                      <a:gd name="adj2" fmla="val 5256265"/>
                    </a:avLst>
                  </a:prstGeom>
                  <a:ln>
                    <a:solidFill>
                      <a:srgbClr val="005696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8" name="TextBox 77"/>
                  <p:cNvSpPr txBox="1"/>
                  <p:nvPr/>
                </p:nvSpPr>
                <p:spPr>
                  <a:xfrm>
                    <a:off x="6528275" y="5947294"/>
                    <a:ext cx="45717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 dirty="0"/>
                      <a:t>+c</a:t>
                    </a:r>
                  </a:p>
                </p:txBody>
              </p:sp>
              <p:sp>
                <p:nvSpPr>
                  <p:cNvPr id="79" name="TextBox 78"/>
                  <p:cNvSpPr txBox="1"/>
                  <p:nvPr/>
                </p:nvSpPr>
                <p:spPr>
                  <a:xfrm>
                    <a:off x="6248772" y="5947296"/>
                    <a:ext cx="527468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2000" b="1" dirty="0"/>
                      <a:t>+c</a:t>
                    </a:r>
                  </a:p>
                </p:txBody>
              </p:sp>
              <p:sp>
                <p:nvSpPr>
                  <p:cNvPr id="80" name="TextBox 79"/>
                  <p:cNvSpPr txBox="1"/>
                  <p:nvPr/>
                </p:nvSpPr>
                <p:spPr>
                  <a:xfrm>
                    <a:off x="5956751" y="5500886"/>
                    <a:ext cx="648056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2400" dirty="0">
                        <a:solidFill>
                          <a:srgbClr val="0070C0"/>
                        </a:solidFill>
                      </a:rPr>
                      <a:t>...</a:t>
                    </a:r>
                  </a:p>
                </p:txBody>
              </p:sp>
            </p:grpSp>
          </p:grpSp>
        </p:grpSp>
      </p:grpSp>
      <p:cxnSp>
        <p:nvCxnSpPr>
          <p:cNvPr id="81" name="Straight Arrow Connector 80"/>
          <p:cNvCxnSpPr/>
          <p:nvPr/>
        </p:nvCxnSpPr>
        <p:spPr>
          <a:xfrm>
            <a:off x="6954162" y="5559241"/>
            <a:ext cx="1787237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/>
          <p:nvPr/>
        </p:nvCxnSpPr>
        <p:spPr>
          <a:xfrm>
            <a:off x="9393139" y="5379141"/>
            <a:ext cx="1787237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36259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18</a:t>
            </a:fld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553247" y="153076"/>
            <a:ext cx="10757881" cy="1046136"/>
            <a:chOff x="553247" y="153076"/>
            <a:chExt cx="10757881" cy="1046136"/>
          </a:xfrm>
        </p:grpSpPr>
        <p:sp>
          <p:nvSpPr>
            <p:cNvPr id="10" name="Title 40"/>
            <p:cNvSpPr txBox="1">
              <a:spLocks/>
            </p:cNvSpPr>
            <p:nvPr/>
          </p:nvSpPr>
          <p:spPr>
            <a:xfrm>
              <a:off x="553247" y="153076"/>
              <a:ext cx="10757881" cy="104613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t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800" b="1" kern="1200" cap="none" baseline="0">
                  <a:blipFill>
                    <a:blip r:embed="rId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tile tx="6350" ty="-127000" sx="65000" sy="64000" flip="none" algn="tl"/>
                  </a:blip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ru-RU" dirty="0">
                  <a:solidFill>
                    <a:srgbClr val="005696"/>
                  </a:solidFill>
                </a:rPr>
                <a:t>Домашнее задание</a:t>
              </a:r>
              <a:endParaRPr lang="en-US" dirty="0">
                <a:solidFill>
                  <a:srgbClr val="005696"/>
                </a:solidFill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 flipV="1">
              <a:off x="654848" y="1094509"/>
              <a:ext cx="10656280" cy="0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12" name="Text Placeholder 3"/>
          <p:cNvSpPr txBox="1">
            <a:spLocks/>
          </p:cNvSpPr>
          <p:nvPr/>
        </p:nvSpPr>
        <p:spPr>
          <a:xfrm>
            <a:off x="259572" y="1199212"/>
            <a:ext cx="10674750" cy="54257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ru-RU" sz="2400" dirty="0"/>
              <a:t>Внедрите программу, которая устанавливает количество рабочих часов для 10 сотрудников и рассчитывает заработную плату за один месяц на основе следующей таблицы: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9856186"/>
              </p:ext>
            </p:extLst>
          </p:nvPr>
        </p:nvGraphicFramePr>
        <p:xfrm>
          <a:off x="1868187" y="3275258"/>
          <a:ext cx="8127999" cy="14833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427046753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30289298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965297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work 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Coeff</a:t>
                      </a:r>
                      <a:r>
                        <a:rPr lang="en-US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salary per hour ($)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81371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40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99931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&gt; 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81703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&lt; 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922443"/>
                  </a:ext>
                </a:extLst>
              </a:tr>
            </a:tbl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7712750"/>
              </p:ext>
            </p:extLst>
          </p:nvPr>
        </p:nvGraphicFramePr>
        <p:xfrm>
          <a:off x="2922287" y="5043922"/>
          <a:ext cx="6121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" name="Equation" r:id="rId4" imgW="6121080" imgH="457200" progId="Equation.DSMT4">
                  <p:embed/>
                </p:oleObj>
              </mc:Choice>
              <mc:Fallback>
                <p:oleObj name="Equation" r:id="rId4" imgW="612108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922287" y="5043922"/>
                        <a:ext cx="6121400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749806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19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3340987" y="2420347"/>
            <a:ext cx="5677178" cy="2017306"/>
            <a:chOff x="553247" y="153076"/>
            <a:chExt cx="10757881" cy="1046136"/>
          </a:xfrm>
        </p:grpSpPr>
        <p:sp>
          <p:nvSpPr>
            <p:cNvPr id="8" name="Title 40"/>
            <p:cNvSpPr txBox="1">
              <a:spLocks/>
            </p:cNvSpPr>
            <p:nvPr/>
          </p:nvSpPr>
          <p:spPr>
            <a:xfrm>
              <a:off x="553247" y="153076"/>
              <a:ext cx="10757881" cy="104613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t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800" b="1" kern="1200" cap="none" baseline="0">
                  <a:blipFill>
                    <a:blip r:embed="rId2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tile tx="6350" ty="-127000" sx="65000" sy="64000" flip="none" algn="tl"/>
                  </a:blip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ru-RU" sz="6000" dirty="0">
                  <a:solidFill>
                    <a:srgbClr val="005696"/>
                  </a:solidFill>
                </a:rPr>
                <a:t>Спасибо за внимание</a:t>
              </a:r>
              <a:endParaRPr lang="en-US" sz="6000" dirty="0">
                <a:solidFill>
                  <a:srgbClr val="005696"/>
                </a:solidFill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V="1">
              <a:off x="654848" y="1094509"/>
              <a:ext cx="10656280" cy="0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564673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4294967295"/>
          </p:nvPr>
        </p:nvSpPr>
        <p:spPr>
          <a:xfrm>
            <a:off x="0" y="1198563"/>
            <a:ext cx="4768850" cy="5211762"/>
          </a:xfrm>
          <a:noFill/>
        </p:spPr>
        <p:txBody>
          <a:bodyPr>
            <a:normAutofit/>
          </a:bodyPr>
          <a:lstStyle/>
          <a:p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kk-KZ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Открытый исходный код</a:t>
            </a:r>
            <a:b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kk-KZ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Синтаксис такой же простой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как английский</a:t>
            </a:r>
            <a:b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Большое, активное сообщество</a:t>
            </a:r>
            <a:b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Обширные пакеты практически для любой задачи</a:t>
            </a: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5055488" y="1195098"/>
            <a:ext cx="5969001" cy="5234432"/>
            <a:chOff x="643063" y="1436688"/>
            <a:chExt cx="5969001" cy="5234432"/>
          </a:xfrm>
        </p:grpSpPr>
        <p:grpSp>
          <p:nvGrpSpPr>
            <p:cNvPr id="28" name="Group 27"/>
            <p:cNvGrpSpPr/>
            <p:nvPr/>
          </p:nvGrpSpPr>
          <p:grpSpPr>
            <a:xfrm>
              <a:off x="643063" y="5043488"/>
              <a:ext cx="5969001" cy="1627632"/>
              <a:chOff x="4884863" y="658368"/>
              <a:chExt cx="5969001" cy="1627632"/>
            </a:xfrm>
          </p:grpSpPr>
          <p:sp>
            <p:nvSpPr>
              <p:cNvPr id="35" name="TextBox 34"/>
              <p:cNvSpPr txBox="1"/>
              <p:nvPr/>
            </p:nvSpPr>
            <p:spPr>
              <a:xfrm rot="16200000">
                <a:off x="4253927" y="1289304"/>
                <a:ext cx="1627632" cy="3657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0070C0"/>
                    </a:solidFill>
                    <a:latin typeface="Arial Black" panose="020B0A04020102020204" pitchFamily="34" charset="0"/>
                  </a:rPr>
                  <a:t>C language</a:t>
                </a: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5270500" y="661355"/>
                <a:ext cx="5583364" cy="1611945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>
                    <a:solidFill>
                      <a:schemeClr val="accent3">
                        <a:lumMod val="75000"/>
                      </a:schemeClr>
                    </a:solidFill>
                    <a:latin typeface="Tw Cen MT" panose="020B0602020104020603" pitchFamily="34" charset="0"/>
                  </a:rPr>
                  <a:t>#include &lt;</a:t>
                </a:r>
                <a:r>
                  <a:rPr lang="en-US" dirty="0" err="1">
                    <a:solidFill>
                      <a:schemeClr val="accent3">
                        <a:lumMod val="75000"/>
                      </a:schemeClr>
                    </a:solidFill>
                    <a:latin typeface="Tw Cen MT" panose="020B0602020104020603" pitchFamily="34" charset="0"/>
                  </a:rPr>
                  <a:t>stdio.h</a:t>
                </a:r>
                <a:r>
                  <a:rPr lang="en-US" dirty="0">
                    <a:solidFill>
                      <a:schemeClr val="accent3">
                        <a:lumMod val="75000"/>
                      </a:schemeClr>
                    </a:solidFill>
                    <a:latin typeface="Tw Cen MT" panose="020B0602020104020603" pitchFamily="34" charset="0"/>
                  </a:rPr>
                  <a:t>&gt;</a:t>
                </a:r>
              </a:p>
              <a:p>
                <a:r>
                  <a:rPr lang="en-US" dirty="0" err="1">
                    <a:solidFill>
                      <a:schemeClr val="tx1"/>
                    </a:solidFill>
                    <a:latin typeface="Tw Cen MT" panose="020B0602020104020603" pitchFamily="34" charset="0"/>
                  </a:rPr>
                  <a:t>int</a:t>
                </a:r>
                <a:r>
                  <a:rPr lang="en-US" dirty="0">
                    <a:solidFill>
                      <a:schemeClr val="tx1"/>
                    </a:solidFill>
                    <a:latin typeface="Tw Cen MT" panose="020B0602020104020603" pitchFamily="34" charset="0"/>
                  </a:rPr>
                  <a:t> main</a:t>
                </a:r>
                <a:r>
                  <a:rPr lang="en-US" dirty="0">
                    <a:solidFill>
                      <a:srgbClr val="FF0000"/>
                    </a:solidFill>
                    <a:latin typeface="Tw Cen MT" panose="020B0602020104020603" pitchFamily="34" charset="0"/>
                  </a:rPr>
                  <a:t>(){</a:t>
                </a:r>
              </a:p>
              <a:p>
                <a:r>
                  <a:rPr lang="en-US" dirty="0">
                    <a:solidFill>
                      <a:schemeClr val="tx1"/>
                    </a:solidFill>
                    <a:latin typeface="Tw Cen MT" panose="020B0602020104020603" pitchFamily="34" charset="0"/>
                  </a:rPr>
                  <a:t>	</a:t>
                </a:r>
                <a:r>
                  <a:rPr lang="en-US" dirty="0" err="1">
                    <a:solidFill>
                      <a:schemeClr val="tx1"/>
                    </a:solidFill>
                    <a:latin typeface="Tw Cen MT" panose="020B0602020104020603" pitchFamily="34" charset="0"/>
                  </a:rPr>
                  <a:t>printf</a:t>
                </a:r>
                <a:r>
                  <a:rPr lang="en-US" dirty="0">
                    <a:solidFill>
                      <a:srgbClr val="FF0000"/>
                    </a:solidFill>
                    <a:latin typeface="Tw Cen MT" panose="020B0602020104020603" pitchFamily="34" charset="0"/>
                  </a:rPr>
                  <a:t>(</a:t>
                </a:r>
                <a:r>
                  <a:rPr lang="en-US" dirty="0">
                    <a:solidFill>
                      <a:srgbClr val="0070C0"/>
                    </a:solidFill>
                    <a:latin typeface="Tw Cen MT" panose="020B0602020104020603" pitchFamily="34" charset="0"/>
                  </a:rPr>
                  <a:t>'Hello, World!'</a:t>
                </a:r>
                <a:r>
                  <a:rPr lang="en-US" dirty="0">
                    <a:solidFill>
                      <a:srgbClr val="FF0000"/>
                    </a:solidFill>
                    <a:latin typeface="Tw Cen MT" panose="020B0602020104020603" pitchFamily="34" charset="0"/>
                  </a:rPr>
                  <a:t>);</a:t>
                </a:r>
              </a:p>
              <a:p>
                <a:r>
                  <a:rPr lang="en-US" dirty="0">
                    <a:solidFill>
                      <a:schemeClr val="tx1"/>
                    </a:solidFill>
                    <a:latin typeface="Tw Cen MT" panose="020B0602020104020603" pitchFamily="34" charset="0"/>
                  </a:rPr>
                  <a:t>	return </a:t>
                </a:r>
                <a:r>
                  <a:rPr lang="en-US" dirty="0">
                    <a:solidFill>
                      <a:srgbClr val="7030A0"/>
                    </a:solidFill>
                    <a:latin typeface="Tw Cen MT" panose="020B0602020104020603" pitchFamily="34" charset="0"/>
                  </a:rPr>
                  <a:t>0</a:t>
                </a:r>
                <a:r>
                  <a:rPr lang="en-US" dirty="0">
                    <a:solidFill>
                      <a:srgbClr val="FF0000"/>
                    </a:solidFill>
                    <a:latin typeface="Tw Cen MT" panose="020B0602020104020603" pitchFamily="34" charset="0"/>
                  </a:rPr>
                  <a:t>;</a:t>
                </a:r>
              </a:p>
              <a:p>
                <a:r>
                  <a:rPr lang="en-US" dirty="0">
                    <a:solidFill>
                      <a:srgbClr val="FF0000"/>
                    </a:solidFill>
                    <a:latin typeface="Tw Cen MT" panose="020B0602020104020603" pitchFamily="34" charset="0"/>
                  </a:rPr>
                  <a:t>}</a:t>
                </a:r>
              </a:p>
            </p:txBody>
          </p:sp>
        </p:grpSp>
        <p:grpSp>
          <p:nvGrpSpPr>
            <p:cNvPr id="29" name="Group 28"/>
            <p:cNvGrpSpPr/>
            <p:nvPr/>
          </p:nvGrpSpPr>
          <p:grpSpPr>
            <a:xfrm>
              <a:off x="643063" y="1436688"/>
              <a:ext cx="5969001" cy="1627632"/>
              <a:chOff x="4884863" y="2944368"/>
              <a:chExt cx="5969001" cy="1627632"/>
            </a:xfrm>
          </p:grpSpPr>
          <p:sp>
            <p:nvSpPr>
              <p:cNvPr id="33" name="TextBox 32"/>
              <p:cNvSpPr txBox="1"/>
              <p:nvPr/>
            </p:nvSpPr>
            <p:spPr>
              <a:xfrm rot="16200000">
                <a:off x="4253927" y="3575304"/>
                <a:ext cx="1627632" cy="3657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rgbClr val="00B050"/>
                    </a:solidFill>
                    <a:latin typeface="Arial Black" panose="020B0A04020102020204" pitchFamily="34" charset="0"/>
                  </a:rPr>
                  <a:t>python</a:t>
                </a: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5270500" y="2947355"/>
                <a:ext cx="5583364" cy="1611945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dirty="0">
                    <a:solidFill>
                      <a:srgbClr val="00B0F0"/>
                    </a:solidFill>
                    <a:latin typeface="Tw Cen MT" panose="020B0602020104020603" pitchFamily="34" charset="0"/>
                  </a:rPr>
                  <a:t>print</a:t>
                </a:r>
                <a:r>
                  <a:rPr lang="en-US" dirty="0">
                    <a:solidFill>
                      <a:schemeClr val="bg1"/>
                    </a:solidFill>
                    <a:latin typeface="Tw Cen MT" panose="020B0602020104020603" pitchFamily="34" charset="0"/>
                  </a:rPr>
                  <a:t>(</a:t>
                </a:r>
                <a:r>
                  <a:rPr lang="en-US" dirty="0">
                    <a:solidFill>
                      <a:schemeClr val="accent5">
                        <a:lumMod val="75000"/>
                      </a:schemeClr>
                    </a:solidFill>
                    <a:latin typeface="Tw Cen MT" panose="020B0602020104020603" pitchFamily="34" charset="0"/>
                  </a:rPr>
                  <a:t>'Hello, World!'</a:t>
                </a:r>
                <a:r>
                  <a:rPr lang="en-US" dirty="0">
                    <a:solidFill>
                      <a:schemeClr val="bg1"/>
                    </a:solidFill>
                    <a:latin typeface="Tw Cen MT" panose="020B0602020104020603" pitchFamily="34" charset="0"/>
                  </a:rPr>
                  <a:t>)</a:t>
                </a:r>
              </a:p>
            </p:txBody>
          </p:sp>
        </p:grpSp>
        <p:grpSp>
          <p:nvGrpSpPr>
            <p:cNvPr id="30" name="Group 29"/>
            <p:cNvGrpSpPr/>
            <p:nvPr/>
          </p:nvGrpSpPr>
          <p:grpSpPr>
            <a:xfrm>
              <a:off x="643063" y="3227388"/>
              <a:ext cx="5969001" cy="1627632"/>
              <a:chOff x="4884863" y="2944368"/>
              <a:chExt cx="5969001" cy="1627632"/>
            </a:xfrm>
          </p:grpSpPr>
          <p:sp>
            <p:nvSpPr>
              <p:cNvPr id="31" name="TextBox 30"/>
              <p:cNvSpPr txBox="1"/>
              <p:nvPr/>
            </p:nvSpPr>
            <p:spPr>
              <a:xfrm rot="16200000">
                <a:off x="4253927" y="3575304"/>
                <a:ext cx="1627632" cy="3657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rgbClr val="AB2400"/>
                    </a:solidFill>
                    <a:latin typeface="Arial Black" panose="020B0A04020102020204" pitchFamily="34" charset="0"/>
                  </a:rPr>
                  <a:t>java</a:t>
                </a: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5270500" y="2947355"/>
                <a:ext cx="5583364" cy="1611945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>
                    <a:solidFill>
                      <a:srgbClr val="002060"/>
                    </a:solidFill>
                    <a:latin typeface="Tw Cen MT" panose="020B0602020104020603" pitchFamily="34" charset="0"/>
                  </a:rPr>
                  <a:t>public class Hello{</a:t>
                </a:r>
              </a:p>
              <a:p>
                <a:r>
                  <a:rPr lang="en-US" dirty="0">
                    <a:solidFill>
                      <a:srgbClr val="00B0F0"/>
                    </a:solidFill>
                    <a:latin typeface="Tw Cen MT" panose="020B0602020104020603" pitchFamily="34" charset="0"/>
                  </a:rPr>
                  <a:t>	</a:t>
                </a:r>
                <a:r>
                  <a:rPr lang="en-US" dirty="0">
                    <a:solidFill>
                      <a:srgbClr val="002060"/>
                    </a:solidFill>
                    <a:latin typeface="Tw Cen MT" panose="020B0602020104020603" pitchFamily="34" charset="0"/>
                  </a:rPr>
                  <a:t>public static void main(String </a:t>
                </a:r>
                <a:r>
                  <a:rPr lang="en-US" dirty="0" err="1">
                    <a:solidFill>
                      <a:srgbClr val="002060"/>
                    </a:solidFill>
                    <a:latin typeface="Tw Cen MT" panose="020B0602020104020603" pitchFamily="34" charset="0"/>
                  </a:rPr>
                  <a:t>argv</a:t>
                </a:r>
                <a:r>
                  <a:rPr lang="en-US" dirty="0">
                    <a:solidFill>
                      <a:srgbClr val="002060"/>
                    </a:solidFill>
                    <a:latin typeface="Tw Cen MT" panose="020B0602020104020603" pitchFamily="34" charset="0"/>
                  </a:rPr>
                  <a:t>[]){</a:t>
                </a:r>
              </a:p>
              <a:p>
                <a:r>
                  <a:rPr lang="en-US" dirty="0">
                    <a:solidFill>
                      <a:srgbClr val="00B0F0"/>
                    </a:solidFill>
                    <a:latin typeface="Tw Cen MT" panose="020B0602020104020603" pitchFamily="34" charset="0"/>
                  </a:rPr>
                  <a:t>		</a:t>
                </a:r>
                <a:r>
                  <a:rPr lang="en-US" dirty="0" err="1">
                    <a:solidFill>
                      <a:srgbClr val="002060"/>
                    </a:solidFill>
                    <a:latin typeface="Tw Cen MT" panose="020B0602020104020603" pitchFamily="34" charset="0"/>
                  </a:rPr>
                  <a:t>system.out.println</a:t>
                </a:r>
                <a:r>
                  <a:rPr lang="en-US" dirty="0">
                    <a:solidFill>
                      <a:srgbClr val="002060"/>
                    </a:solidFill>
                    <a:latin typeface="Tw Cen MT" panose="020B0602020104020603" pitchFamily="34" charset="0"/>
                  </a:rPr>
                  <a:t>(</a:t>
                </a:r>
                <a:r>
                  <a:rPr lang="en-US" dirty="0">
                    <a:solidFill>
                      <a:srgbClr val="00B0F0"/>
                    </a:solidFill>
                    <a:latin typeface="Tw Cen MT" panose="020B0602020104020603" pitchFamily="34" charset="0"/>
                  </a:rPr>
                  <a:t>'Hello, World!'</a:t>
                </a:r>
                <a:r>
                  <a:rPr lang="en-US" dirty="0">
                    <a:solidFill>
                      <a:srgbClr val="002060"/>
                    </a:solidFill>
                    <a:latin typeface="Tw Cen MT" panose="020B0602020104020603" pitchFamily="34" charset="0"/>
                  </a:rPr>
                  <a:t>);</a:t>
                </a:r>
              </a:p>
              <a:p>
                <a:r>
                  <a:rPr lang="en-US" dirty="0">
                    <a:solidFill>
                      <a:srgbClr val="00B0F0"/>
                    </a:solidFill>
                    <a:latin typeface="Tw Cen MT" panose="020B0602020104020603" pitchFamily="34" charset="0"/>
                  </a:rPr>
                  <a:t>	</a:t>
                </a:r>
                <a:r>
                  <a:rPr lang="en-US" dirty="0">
                    <a:solidFill>
                      <a:srgbClr val="002060"/>
                    </a:solidFill>
                    <a:latin typeface="Tw Cen MT" panose="020B0602020104020603" pitchFamily="34" charset="0"/>
                  </a:rPr>
                  <a:t>}</a:t>
                </a:r>
              </a:p>
              <a:p>
                <a:r>
                  <a:rPr lang="en-US" dirty="0">
                    <a:solidFill>
                      <a:srgbClr val="002060"/>
                    </a:solidFill>
                    <a:latin typeface="Tw Cen MT" panose="020B0602020104020603" pitchFamily="34" charset="0"/>
                  </a:rPr>
                  <a:t>}</a:t>
                </a:r>
              </a:p>
            </p:txBody>
          </p:sp>
        </p:grpSp>
      </p:grpSp>
      <p:sp>
        <p:nvSpPr>
          <p:cNvPr id="18" name="Title 40"/>
          <p:cNvSpPr txBox="1">
            <a:spLocks/>
          </p:cNvSpPr>
          <p:nvPr/>
        </p:nvSpPr>
        <p:spPr>
          <a:xfrm>
            <a:off x="553247" y="153076"/>
            <a:ext cx="10757881" cy="1046136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k-KZ" dirty="0">
                <a:solidFill>
                  <a:srgbClr val="005696"/>
                </a:solidFill>
              </a:rPr>
              <a:t>Почему</a:t>
            </a:r>
            <a:r>
              <a:rPr lang="en-US" dirty="0">
                <a:solidFill>
                  <a:srgbClr val="005696"/>
                </a:solidFill>
              </a:rPr>
              <a:t> Python?</a:t>
            </a:r>
            <a:endParaRPr lang="en-US" sz="2200" dirty="0">
              <a:solidFill>
                <a:srgbClr val="005696"/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654848" y="1129049"/>
            <a:ext cx="10757880" cy="0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50659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853607" y="1215576"/>
            <a:ext cx="7284828" cy="4906224"/>
            <a:chOff x="5156201" y="831782"/>
            <a:chExt cx="8239580" cy="5080980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6201" y="1461217"/>
              <a:ext cx="8239580" cy="4451545"/>
            </a:xfrm>
            <a:prstGeom prst="rect">
              <a:avLst/>
            </a:prstGeom>
          </p:spPr>
        </p:pic>
        <p:sp>
          <p:nvSpPr>
            <p:cNvPr id="14" name="Right Arrow 13"/>
            <p:cNvSpPr/>
            <p:nvPr/>
          </p:nvSpPr>
          <p:spPr>
            <a:xfrm rot="19741127">
              <a:off x="6667500" y="1340763"/>
              <a:ext cx="508000" cy="431800"/>
            </a:xfrm>
            <a:prstGeom prst="rightArrow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7186900" y="831782"/>
              <a:ext cx="1892300" cy="595434"/>
            </a:xfrm>
            <a:prstGeom prst="roundRect">
              <a:avLst/>
            </a:prstGeom>
            <a:solidFill>
              <a:srgbClr val="0056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python.org</a:t>
              </a:r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8514499" y="4289697"/>
              <a:ext cx="1892300" cy="595434"/>
            </a:xfrm>
            <a:prstGeom prst="roundRect">
              <a:avLst/>
            </a:prstGeom>
            <a:solidFill>
              <a:srgbClr val="0056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Windows</a:t>
              </a:r>
            </a:p>
          </p:txBody>
        </p:sp>
        <p:sp>
          <p:nvSpPr>
            <p:cNvPr id="19" name="Right Arrow 18"/>
            <p:cNvSpPr/>
            <p:nvPr/>
          </p:nvSpPr>
          <p:spPr>
            <a:xfrm rot="1858873" flipV="1">
              <a:off x="7995099" y="3946586"/>
              <a:ext cx="508000" cy="431800"/>
            </a:xfrm>
            <a:prstGeom prst="rightArrow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Title 40"/>
          <p:cNvSpPr txBox="1">
            <a:spLocks/>
          </p:cNvSpPr>
          <p:nvPr/>
        </p:nvSpPr>
        <p:spPr>
          <a:xfrm>
            <a:off x="553247" y="153076"/>
            <a:ext cx="10757881" cy="1046136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k-KZ" dirty="0">
                <a:solidFill>
                  <a:srgbClr val="005696"/>
                </a:solidFill>
              </a:rPr>
              <a:t>Установка</a:t>
            </a:r>
            <a:r>
              <a:rPr lang="en-US" dirty="0">
                <a:solidFill>
                  <a:srgbClr val="005696"/>
                </a:solidFill>
              </a:rPr>
              <a:t> Python</a:t>
            </a:r>
          </a:p>
          <a:p>
            <a:pPr algn="ctr"/>
            <a:r>
              <a:rPr lang="kk-KZ" sz="2200" dirty="0">
                <a:solidFill>
                  <a:srgbClr val="FF0000"/>
                </a:solidFill>
              </a:rPr>
              <a:t>Пользователи </a:t>
            </a:r>
            <a:r>
              <a:rPr lang="en-US" sz="2200" dirty="0">
                <a:solidFill>
                  <a:srgbClr val="FF0000"/>
                </a:solidFill>
              </a:rPr>
              <a:t>Windows </a:t>
            </a:r>
          </a:p>
        </p:txBody>
      </p:sp>
      <p:sp>
        <p:nvSpPr>
          <p:cNvPr id="13" name="Text Placeholder 25"/>
          <p:cNvSpPr txBox="1">
            <a:spLocks/>
          </p:cNvSpPr>
          <p:nvPr/>
        </p:nvSpPr>
        <p:spPr>
          <a:xfrm>
            <a:off x="0" y="1503053"/>
            <a:ext cx="3853607" cy="459968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k-KZ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Выберите версию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установки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654848" y="1129049"/>
            <a:ext cx="10757880" cy="0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840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5426" y="918614"/>
            <a:ext cx="4469166" cy="2470229"/>
          </a:xfrm>
          <a:prstGeom prst="rect">
            <a:avLst/>
          </a:prstGeom>
        </p:spPr>
      </p:pic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</a:t>
            </a:fld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4372377" y="2216109"/>
            <a:ext cx="5033588" cy="4535345"/>
            <a:chOff x="4317653" y="1906938"/>
            <a:chExt cx="5033588" cy="4535345"/>
          </a:xfrm>
        </p:grpSpPr>
        <p:grpSp>
          <p:nvGrpSpPr>
            <p:cNvPr id="28" name="Group 27"/>
            <p:cNvGrpSpPr/>
            <p:nvPr/>
          </p:nvGrpSpPr>
          <p:grpSpPr>
            <a:xfrm>
              <a:off x="4317653" y="1990738"/>
              <a:ext cx="4683250" cy="4451545"/>
              <a:chOff x="1379800" y="871220"/>
              <a:chExt cx="4683250" cy="4451545"/>
            </a:xfrm>
          </p:grpSpPr>
          <p:pic>
            <p:nvPicPr>
              <p:cNvPr id="25" name="Picture 24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79800" y="871220"/>
                <a:ext cx="4683250" cy="4451545"/>
              </a:xfrm>
              <a:prstGeom prst="rect">
                <a:avLst/>
              </a:prstGeom>
            </p:spPr>
          </p:pic>
          <p:sp>
            <p:nvSpPr>
              <p:cNvPr id="26" name="Rectangle 25"/>
              <p:cNvSpPr/>
              <p:nvPr/>
            </p:nvSpPr>
            <p:spPr>
              <a:xfrm>
                <a:off x="2016994" y="3263900"/>
                <a:ext cx="3733800" cy="29210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2029694" y="4292600"/>
                <a:ext cx="3733800" cy="29210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32" name="Straight Arrow Connector 31"/>
            <p:cNvCxnSpPr/>
            <p:nvPr/>
          </p:nvCxnSpPr>
          <p:spPr>
            <a:xfrm flipV="1">
              <a:off x="8701347" y="1920576"/>
              <a:ext cx="649894" cy="3637592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/>
            <p:nvPr/>
          </p:nvCxnSpPr>
          <p:spPr>
            <a:xfrm flipV="1">
              <a:off x="8701347" y="1906938"/>
              <a:ext cx="624494" cy="2666886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>
            <a:off x="320613" y="153076"/>
            <a:ext cx="11092115" cy="1046136"/>
            <a:chOff x="320613" y="153076"/>
            <a:chExt cx="11092115" cy="1046136"/>
          </a:xfrm>
        </p:grpSpPr>
        <p:sp>
          <p:nvSpPr>
            <p:cNvPr id="13" name="Title 40"/>
            <p:cNvSpPr txBox="1">
              <a:spLocks/>
            </p:cNvSpPr>
            <p:nvPr/>
          </p:nvSpPr>
          <p:spPr>
            <a:xfrm>
              <a:off x="320613" y="153076"/>
              <a:ext cx="10990516" cy="104613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t">
              <a:normAutofit lnSpcReduction="1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800" b="1" kern="1200" cap="none" baseline="0">
                  <a:blipFill>
                    <a:blip r:embed="rId4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tile tx="6350" ty="-127000" sx="65000" sy="64000" flip="none" algn="tl"/>
                  </a:blip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kk-KZ" dirty="0">
                  <a:solidFill>
                    <a:srgbClr val="005696"/>
                  </a:solidFill>
                </a:rPr>
                <a:t>Установка</a:t>
              </a:r>
              <a:r>
                <a:rPr lang="en-US" dirty="0">
                  <a:solidFill>
                    <a:srgbClr val="005696"/>
                  </a:solidFill>
                </a:rPr>
                <a:t> Python</a:t>
              </a:r>
            </a:p>
            <a:p>
              <a:pPr algn="ctr"/>
              <a:r>
                <a:rPr lang="ru-RU" sz="2200" dirty="0">
                  <a:solidFill>
                    <a:srgbClr val="FF0000"/>
                  </a:solidFill>
                </a:rPr>
                <a:t>Пользователи </a:t>
              </a:r>
              <a:r>
                <a:rPr lang="en-US" sz="2200" dirty="0">
                  <a:solidFill>
                    <a:srgbClr val="FF0000"/>
                  </a:solidFill>
                </a:rPr>
                <a:t>Windows</a:t>
              </a:r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654848" y="1129049"/>
              <a:ext cx="10757880" cy="0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30" name="Text Placeholder 25"/>
          <p:cNvSpPr txBox="1">
            <a:spLocks/>
          </p:cNvSpPr>
          <p:nvPr/>
        </p:nvSpPr>
        <p:spPr>
          <a:xfrm>
            <a:off x="392277" y="1339485"/>
            <a:ext cx="3954700" cy="471805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1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Выберите версию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установки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Скачайте исполняемый установщик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Python </a:t>
            </a:r>
          </a:p>
        </p:txBody>
      </p:sp>
    </p:spTree>
    <p:extLst>
      <p:ext uri="{BB962C8B-B14F-4D97-AF65-F5344CB8AC3E}">
        <p14:creationId xmlns:p14="http://schemas.microsoft.com/office/powerpoint/2010/main" val="1418146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5</a:t>
            </a:fld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9767" y="3522459"/>
            <a:ext cx="5219532" cy="3231139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6917254" y="291320"/>
            <a:ext cx="5219534" cy="3231139"/>
            <a:chOff x="0" y="111630"/>
            <a:chExt cx="5219534" cy="3231139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11630"/>
              <a:ext cx="5219534" cy="3231139"/>
            </a:xfrm>
            <a:prstGeom prst="rect">
              <a:avLst/>
            </a:prstGeom>
          </p:spPr>
        </p:pic>
        <p:sp>
          <p:nvSpPr>
            <p:cNvPr id="11" name="Right Arrow 10"/>
            <p:cNvSpPr/>
            <p:nvPr/>
          </p:nvSpPr>
          <p:spPr>
            <a:xfrm rot="2698833" flipH="1" flipV="1">
              <a:off x="3448998" y="1511298"/>
              <a:ext cx="508000" cy="43180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ight Arrow 11"/>
            <p:cNvSpPr/>
            <p:nvPr/>
          </p:nvSpPr>
          <p:spPr>
            <a:xfrm>
              <a:off x="897345" y="2887675"/>
              <a:ext cx="508000" cy="43180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Oval 3"/>
            <p:cNvSpPr>
              <a:spLocks noChangeAspect="1"/>
            </p:cNvSpPr>
            <p:nvPr/>
          </p:nvSpPr>
          <p:spPr>
            <a:xfrm>
              <a:off x="411839" y="2876877"/>
              <a:ext cx="457200" cy="45720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rgbClr val="FF0000"/>
                  </a:solidFill>
                  <a:latin typeface="Arial Black" panose="020B0A04020102020204" pitchFamily="34" charset="0"/>
                </a:rPr>
                <a:t>1</a:t>
              </a:r>
            </a:p>
          </p:txBody>
        </p:sp>
        <p:sp>
          <p:nvSpPr>
            <p:cNvPr id="20" name="Oval 19"/>
            <p:cNvSpPr>
              <a:spLocks noChangeAspect="1"/>
            </p:cNvSpPr>
            <p:nvPr/>
          </p:nvSpPr>
          <p:spPr>
            <a:xfrm>
              <a:off x="3923270" y="1893263"/>
              <a:ext cx="457200" cy="45720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rgbClr val="FF0000"/>
                  </a:solidFill>
                  <a:latin typeface="Arial Black" panose="020B0A04020102020204" pitchFamily="34" charset="0"/>
                </a:rPr>
                <a:t>2</a:t>
              </a:r>
            </a:p>
          </p:txBody>
        </p:sp>
      </p:grpSp>
      <p:sp>
        <p:nvSpPr>
          <p:cNvPr id="6" name="Bent Arrow 5"/>
          <p:cNvSpPr/>
          <p:nvPr/>
        </p:nvSpPr>
        <p:spPr>
          <a:xfrm rot="5400000" flipV="1">
            <a:off x="5893575" y="2443898"/>
            <a:ext cx="1052946" cy="994412"/>
          </a:xfrm>
          <a:prstGeom prst="ben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Right Arrow 20"/>
          <p:cNvSpPr/>
          <p:nvPr/>
        </p:nvSpPr>
        <p:spPr>
          <a:xfrm rot="2698833" flipH="1" flipV="1">
            <a:off x="6663254" y="5907185"/>
            <a:ext cx="508000" cy="4318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/>
          <p:cNvGrpSpPr/>
          <p:nvPr/>
        </p:nvGrpSpPr>
        <p:grpSpPr>
          <a:xfrm>
            <a:off x="539843" y="153077"/>
            <a:ext cx="10872885" cy="1046136"/>
            <a:chOff x="539843" y="153077"/>
            <a:chExt cx="10872885" cy="1046136"/>
          </a:xfrm>
        </p:grpSpPr>
        <p:sp>
          <p:nvSpPr>
            <p:cNvPr id="23" name="Title 40"/>
            <p:cNvSpPr txBox="1">
              <a:spLocks/>
            </p:cNvSpPr>
            <p:nvPr/>
          </p:nvSpPr>
          <p:spPr>
            <a:xfrm>
              <a:off x="539843" y="153077"/>
              <a:ext cx="10757881" cy="104613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t">
              <a:normAutofit lnSpcReduction="1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800" b="1" kern="1200" cap="none" baseline="0">
                  <a:blipFill>
                    <a:blip r:embed="rId4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tile tx="6350" ty="-127000" sx="65000" sy="64000" flip="none" algn="tl"/>
                  </a:blip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ru-RU" dirty="0">
                  <a:solidFill>
                    <a:srgbClr val="005696"/>
                  </a:solidFill>
                </a:rPr>
                <a:t>Установка</a:t>
              </a:r>
              <a:r>
                <a:rPr lang="en-US" dirty="0">
                  <a:solidFill>
                    <a:srgbClr val="005696"/>
                  </a:solidFill>
                </a:rPr>
                <a:t> Python</a:t>
              </a:r>
            </a:p>
            <a:p>
              <a:r>
                <a:rPr lang="ru-RU" sz="2200" dirty="0">
                  <a:solidFill>
                    <a:srgbClr val="FF0000"/>
                  </a:solidFill>
                </a:rPr>
                <a:t>Пользователи </a:t>
              </a:r>
              <a:r>
                <a:rPr lang="en-US" sz="2200" dirty="0">
                  <a:solidFill>
                    <a:srgbClr val="FF0000"/>
                  </a:solidFill>
                </a:rPr>
                <a:t>Windows</a:t>
              </a:r>
            </a:p>
          </p:txBody>
        </p:sp>
        <p:cxnSp>
          <p:nvCxnSpPr>
            <p:cNvPr id="24" name="Straight Connector 23"/>
            <p:cNvCxnSpPr/>
            <p:nvPr/>
          </p:nvCxnSpPr>
          <p:spPr>
            <a:xfrm>
              <a:off x="654848" y="1129049"/>
              <a:ext cx="10757880" cy="0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26" name="Text Placeholder 25"/>
          <p:cNvSpPr txBox="1">
            <a:spLocks/>
          </p:cNvSpPr>
          <p:nvPr/>
        </p:nvSpPr>
        <p:spPr>
          <a:xfrm>
            <a:off x="257130" y="1723658"/>
            <a:ext cx="3954700" cy="4731688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1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Выберите версию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установки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Скачайте исполняемый установщик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Python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Запустите исполняемый установщик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1338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</a:t>
            </a:fld>
            <a:endParaRPr lang="en-US" dirty="0"/>
          </a:p>
        </p:txBody>
      </p:sp>
      <p:sp>
        <p:nvSpPr>
          <p:cNvPr id="22" name="Rounded Rectangle 21"/>
          <p:cNvSpPr/>
          <p:nvPr/>
        </p:nvSpPr>
        <p:spPr>
          <a:xfrm>
            <a:off x="3960329" y="1220471"/>
            <a:ext cx="8089713" cy="595434"/>
          </a:xfrm>
          <a:prstGeom prst="roundRect">
            <a:avLst/>
          </a:prstGeom>
          <a:solidFill>
            <a:srgbClr val="005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C:\Users\Username\AppData\Local\Programs\Python\Python38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26207" y="6187618"/>
            <a:ext cx="5397500" cy="595434"/>
          </a:xfrm>
          <a:prstGeom prst="roundRect">
            <a:avLst/>
          </a:prstGeom>
          <a:solidFill>
            <a:srgbClr val="005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Interactive mode -&gt; Command  line Interactive(CLI) 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3974178" y="1851015"/>
            <a:ext cx="8089713" cy="4246071"/>
            <a:chOff x="91077" y="1614404"/>
            <a:chExt cx="8089713" cy="4246071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077" y="1614404"/>
              <a:ext cx="8089713" cy="4246071"/>
            </a:xfrm>
            <a:prstGeom prst="rect">
              <a:avLst/>
            </a:prstGeom>
          </p:spPr>
        </p:pic>
        <p:sp>
          <p:nvSpPr>
            <p:cNvPr id="10" name="Rounded Rectangle 9"/>
            <p:cNvSpPr/>
            <p:nvPr/>
          </p:nvSpPr>
          <p:spPr>
            <a:xfrm>
              <a:off x="1224443" y="2516307"/>
              <a:ext cx="1856073" cy="595434"/>
            </a:xfrm>
            <a:prstGeom prst="roundRect">
              <a:avLst/>
            </a:prstGeom>
            <a:solidFill>
              <a:srgbClr val="0056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Python prompt</a:t>
              </a:r>
            </a:p>
          </p:txBody>
        </p:sp>
        <p:cxnSp>
          <p:nvCxnSpPr>
            <p:cNvPr id="3" name="Straight Arrow Connector 2"/>
            <p:cNvCxnSpPr/>
            <p:nvPr/>
          </p:nvCxnSpPr>
          <p:spPr>
            <a:xfrm flipH="1" flipV="1">
              <a:off x="520700" y="2552700"/>
              <a:ext cx="660400" cy="34290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/>
          <p:cNvGrpSpPr/>
          <p:nvPr/>
        </p:nvGrpSpPr>
        <p:grpSpPr>
          <a:xfrm>
            <a:off x="654848" y="94796"/>
            <a:ext cx="10820092" cy="1046136"/>
            <a:chOff x="654848" y="94796"/>
            <a:chExt cx="10820092" cy="1046136"/>
          </a:xfrm>
        </p:grpSpPr>
        <p:sp>
          <p:nvSpPr>
            <p:cNvPr id="12" name="Title 40"/>
            <p:cNvSpPr txBox="1">
              <a:spLocks/>
            </p:cNvSpPr>
            <p:nvPr/>
          </p:nvSpPr>
          <p:spPr>
            <a:xfrm>
              <a:off x="717059" y="94796"/>
              <a:ext cx="10757881" cy="104613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t">
              <a:normAutofit lnSpcReduction="1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800" b="1" kern="1200" cap="none" baseline="0">
                  <a:blipFill>
                    <a:blip r:embed="rId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tile tx="6350" ty="-127000" sx="65000" sy="64000" flip="none" algn="tl"/>
                  </a:blip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ru-RU" dirty="0">
                  <a:solidFill>
                    <a:srgbClr val="005696"/>
                  </a:solidFill>
                </a:rPr>
                <a:t>Установка</a:t>
              </a:r>
              <a:r>
                <a:rPr lang="en-US" dirty="0">
                  <a:solidFill>
                    <a:srgbClr val="005696"/>
                  </a:solidFill>
                </a:rPr>
                <a:t> Python</a:t>
              </a:r>
            </a:p>
            <a:p>
              <a:pPr algn="ctr"/>
              <a:r>
                <a:rPr lang="ru-RU" sz="2400" dirty="0">
                  <a:solidFill>
                    <a:srgbClr val="FF0000"/>
                  </a:solidFill>
                </a:rPr>
                <a:t>Пользователи </a:t>
              </a:r>
              <a:r>
                <a:rPr lang="en-US" sz="2400" dirty="0">
                  <a:solidFill>
                    <a:srgbClr val="FF0000"/>
                  </a:solidFill>
                </a:rPr>
                <a:t>Windows</a:t>
              </a:r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654848" y="1129049"/>
              <a:ext cx="10757880" cy="0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20" name="Text Placeholder 25"/>
          <p:cNvSpPr txBox="1">
            <a:spLocks/>
          </p:cNvSpPr>
          <p:nvPr/>
        </p:nvSpPr>
        <p:spPr>
          <a:xfrm>
            <a:off x="553248" y="1220471"/>
            <a:ext cx="3407081" cy="4876615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1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Выберите версию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установки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Скачайте исполняемый установщик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Python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Запустите исполняемый установщик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b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Убедитесь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Python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верно установлен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45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</a:t>
            </a:fld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6100530" y="1199212"/>
            <a:ext cx="4134559" cy="595434"/>
          </a:xfrm>
          <a:prstGeom prst="roundRect">
            <a:avLst/>
          </a:prstGeom>
          <a:solidFill>
            <a:srgbClr val="005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Open 'Start' menu and type '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cmd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4140455" y="1864808"/>
            <a:ext cx="7947627" cy="4171494"/>
            <a:chOff x="178054" y="1618691"/>
            <a:chExt cx="7947627" cy="4171494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054" y="1618691"/>
              <a:ext cx="7947627" cy="4171494"/>
            </a:xfrm>
            <a:prstGeom prst="rect">
              <a:avLst/>
            </a:prstGeom>
          </p:spPr>
        </p:pic>
        <p:sp>
          <p:nvSpPr>
            <p:cNvPr id="11" name="Rounded Rectangle 10"/>
            <p:cNvSpPr/>
            <p:nvPr/>
          </p:nvSpPr>
          <p:spPr>
            <a:xfrm>
              <a:off x="2115170" y="3131283"/>
              <a:ext cx="1411251" cy="595434"/>
            </a:xfrm>
            <a:prstGeom prst="roundRect">
              <a:avLst/>
            </a:prstGeom>
            <a:solidFill>
              <a:srgbClr val="0056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pip -V</a:t>
              </a:r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 flipH="1" flipV="1">
              <a:off x="1454770" y="2788383"/>
              <a:ext cx="660400" cy="34290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>
            <a:off x="553247" y="153076"/>
            <a:ext cx="10859481" cy="1046136"/>
            <a:chOff x="553247" y="153076"/>
            <a:chExt cx="10859481" cy="1046136"/>
          </a:xfrm>
        </p:grpSpPr>
        <p:sp>
          <p:nvSpPr>
            <p:cNvPr id="12" name="Title 40"/>
            <p:cNvSpPr txBox="1">
              <a:spLocks/>
            </p:cNvSpPr>
            <p:nvPr/>
          </p:nvSpPr>
          <p:spPr>
            <a:xfrm>
              <a:off x="553247" y="153076"/>
              <a:ext cx="10757881" cy="104613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t">
              <a:normAutofit lnSpcReduction="1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800" b="1" kern="1200" cap="none" baseline="0">
                  <a:blipFill>
                    <a:blip r:embed="rId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tile tx="6350" ty="-127000" sx="65000" sy="64000" flip="none" algn="tl"/>
                  </a:blip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ru-RU" dirty="0">
                  <a:solidFill>
                    <a:srgbClr val="005696"/>
                  </a:solidFill>
                </a:rPr>
                <a:t>Установка</a:t>
              </a:r>
              <a:r>
                <a:rPr lang="en-US" dirty="0">
                  <a:solidFill>
                    <a:srgbClr val="005696"/>
                  </a:solidFill>
                </a:rPr>
                <a:t> Python</a:t>
              </a:r>
            </a:p>
            <a:p>
              <a:pPr algn="ctr"/>
              <a:r>
                <a:rPr lang="ru-RU" sz="2400" dirty="0">
                  <a:solidFill>
                    <a:srgbClr val="FF0000"/>
                  </a:solidFill>
                </a:rPr>
                <a:t>Пользователи </a:t>
              </a:r>
              <a:r>
                <a:rPr lang="en-US" sz="2400" dirty="0">
                  <a:solidFill>
                    <a:srgbClr val="FF0000"/>
                  </a:solidFill>
                </a:rPr>
                <a:t>Windows</a:t>
              </a:r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654848" y="1129049"/>
              <a:ext cx="10757880" cy="0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20" name="Text Placeholder 25"/>
          <p:cNvSpPr txBox="1">
            <a:spLocks/>
          </p:cNvSpPr>
          <p:nvPr/>
        </p:nvSpPr>
        <p:spPr>
          <a:xfrm>
            <a:off x="553248" y="1220471"/>
            <a:ext cx="3407081" cy="4876615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1: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Select version of Python to install</a:t>
            </a:r>
          </a:p>
          <a:p>
            <a:pPr marL="0" indent="0">
              <a:buNone/>
            </a:pP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2: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Download Python executable installer</a:t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3: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Run executable installer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4: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Verify Python is installed successfully</a:t>
            </a:r>
          </a:p>
          <a:p>
            <a:pPr marL="0" indent="0">
              <a:buNone/>
            </a:pPr>
            <a:b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5: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Verify pip is installed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604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</a:t>
            </a:fld>
            <a:endParaRPr 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4294967295"/>
          </p:nvPr>
        </p:nvSpPr>
        <p:spPr>
          <a:xfrm>
            <a:off x="914400" y="1138238"/>
            <a:ext cx="11277600" cy="79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Интегрированная среда разработки 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(Text Editor)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9985" y="2727057"/>
            <a:ext cx="1900364" cy="190036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8425" y="2786443"/>
            <a:ext cx="1900364" cy="178159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122" y="2786438"/>
            <a:ext cx="1781591" cy="178159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86315" y="4798466"/>
            <a:ext cx="1797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 Black" panose="020B0A04020102020204" pitchFamily="34" charset="0"/>
                <a:cs typeface="Times New Roman" panose="02020603050405020304" pitchFamily="18" charset="0"/>
              </a:rPr>
              <a:t>PyCharm</a:t>
            </a:r>
            <a:endParaRPr lang="en-US" sz="2400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203582" y="4798461"/>
            <a:ext cx="1797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 Black" panose="020B0A04020102020204" pitchFamily="34" charset="0"/>
                <a:cs typeface="Times New Roman" panose="02020603050405020304" pitchFamily="18" charset="0"/>
              </a:rPr>
              <a:t>Eclipse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196162" y="4798460"/>
            <a:ext cx="1797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 Black" panose="020B0A04020102020204" pitchFamily="34" charset="0"/>
                <a:cs typeface="Times New Roman" panose="02020603050405020304" pitchFamily="18" charset="0"/>
              </a:rPr>
              <a:t>Spyder</a:t>
            </a:r>
            <a:endParaRPr lang="en-US" sz="2400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553247" y="153076"/>
            <a:ext cx="10859481" cy="1046136"/>
            <a:chOff x="553247" y="153076"/>
            <a:chExt cx="10859481" cy="1046136"/>
          </a:xfrm>
        </p:grpSpPr>
        <p:sp>
          <p:nvSpPr>
            <p:cNvPr id="20" name="Title 40"/>
            <p:cNvSpPr txBox="1">
              <a:spLocks/>
            </p:cNvSpPr>
            <p:nvPr/>
          </p:nvSpPr>
          <p:spPr>
            <a:xfrm>
              <a:off x="553247" y="153076"/>
              <a:ext cx="10757881" cy="104613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t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800" b="1" kern="1200" cap="none" baseline="0">
                  <a:blipFill>
                    <a:blip r:embed="rId5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tile tx="6350" ty="-127000" sx="65000" sy="64000" flip="none" algn="tl"/>
                  </a:blip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dirty="0">
                  <a:solidFill>
                    <a:srgbClr val="005696"/>
                  </a:solidFill>
                </a:rPr>
                <a:t>Python IDE</a:t>
              </a:r>
            </a:p>
          </p:txBody>
        </p:sp>
        <p:cxnSp>
          <p:nvCxnSpPr>
            <p:cNvPr id="23" name="Straight Connector 22"/>
            <p:cNvCxnSpPr/>
            <p:nvPr/>
          </p:nvCxnSpPr>
          <p:spPr>
            <a:xfrm>
              <a:off x="654848" y="1129049"/>
              <a:ext cx="10757880" cy="0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70542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9</a:t>
            </a:fld>
            <a:endParaRPr 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4294967295"/>
          </p:nvPr>
        </p:nvSpPr>
        <p:spPr>
          <a:xfrm>
            <a:off x="650232" y="1447889"/>
            <a:ext cx="4868863" cy="1096962"/>
          </a:xfrm>
          <a:solidFill>
            <a:schemeClr val="bg1">
              <a:lumMod val="85000"/>
            </a:schemeClr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Переменная является единицей данных с идентификатором, который хранится в памяти компьютера;</a:t>
            </a:r>
          </a:p>
        </p:txBody>
      </p:sp>
      <p:sp>
        <p:nvSpPr>
          <p:cNvPr id="27" name="Text Placeholder 3"/>
          <p:cNvSpPr txBox="1">
            <a:spLocks/>
          </p:cNvSpPr>
          <p:nvPr/>
        </p:nvSpPr>
        <p:spPr>
          <a:xfrm>
            <a:off x="650232" y="2553132"/>
            <a:ext cx="4874724" cy="2537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SzPct val="85000"/>
              <a:buFont typeface="Wingdings" pitchFamily="2" charset="2"/>
              <a:buNone/>
              <a:defRPr sz="1400" kern="120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>
                <a:solidFill>
                  <a:schemeClr val="tx1"/>
                </a:solidFill>
              </a:rPr>
              <a:t>Создание переменной состоит из двух этапов. Первый - это создание контейнера и наклеивание на него идентификационной метки: это называется </a:t>
            </a:r>
            <a:r>
              <a:rPr lang="ru-RU" sz="2000" b="1" dirty="0">
                <a:solidFill>
                  <a:schemeClr val="tx1"/>
                </a:solidFill>
              </a:rPr>
              <a:t>инициализацией</a:t>
            </a:r>
            <a:r>
              <a:rPr lang="ru-RU" sz="2000" dirty="0">
                <a:solidFill>
                  <a:schemeClr val="tx1"/>
                </a:solidFill>
              </a:rPr>
              <a:t>. Второй - присвоить ему значение: это называется </a:t>
            </a:r>
            <a:r>
              <a:rPr lang="ru-RU" sz="2000" b="1" dirty="0">
                <a:solidFill>
                  <a:schemeClr val="tx1"/>
                </a:solidFill>
              </a:rPr>
              <a:t>присваиванием</a:t>
            </a:r>
            <a:r>
              <a:rPr lang="ru-RU" sz="20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0" name="Rectangle 9"/>
          <p:cNvSpPr/>
          <p:nvPr/>
        </p:nvSpPr>
        <p:spPr>
          <a:xfrm>
            <a:off x="1460875" y="5277603"/>
            <a:ext cx="348024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переменная</a:t>
            </a:r>
            <a:r>
              <a:rPr lang="en-US" sz="3200" dirty="0"/>
              <a:t> = </a:t>
            </a:r>
            <a:r>
              <a:rPr lang="ru-RU" sz="3200" dirty="0"/>
              <a:t>значение</a:t>
            </a:r>
            <a:endParaRPr lang="en-US" sz="3200" dirty="0"/>
          </a:p>
        </p:txBody>
      </p:sp>
      <p:grpSp>
        <p:nvGrpSpPr>
          <p:cNvPr id="2" name="Group 1"/>
          <p:cNvGrpSpPr/>
          <p:nvPr/>
        </p:nvGrpSpPr>
        <p:grpSpPr>
          <a:xfrm>
            <a:off x="6033788" y="1023061"/>
            <a:ext cx="4882008" cy="5614848"/>
            <a:chOff x="404618" y="657936"/>
            <a:chExt cx="4882008" cy="5614848"/>
          </a:xfrm>
        </p:grpSpPr>
        <p:grpSp>
          <p:nvGrpSpPr>
            <p:cNvPr id="36" name="Group 35"/>
            <p:cNvGrpSpPr/>
            <p:nvPr/>
          </p:nvGrpSpPr>
          <p:grpSpPr>
            <a:xfrm>
              <a:off x="2802756" y="1256100"/>
              <a:ext cx="2483870" cy="5016684"/>
              <a:chOff x="2802756" y="1256100"/>
              <a:chExt cx="2483870" cy="5016684"/>
            </a:xfrm>
          </p:grpSpPr>
          <p:sp>
            <p:nvSpPr>
              <p:cNvPr id="11" name="Flowchart: Document 10"/>
              <p:cNvSpPr/>
              <p:nvPr/>
            </p:nvSpPr>
            <p:spPr>
              <a:xfrm>
                <a:off x="2807984" y="1256100"/>
                <a:ext cx="2468880" cy="5016684"/>
              </a:xfrm>
              <a:prstGeom prst="flowChartDocumen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9" name="Straight Connector 28"/>
              <p:cNvCxnSpPr/>
              <p:nvPr/>
            </p:nvCxnSpPr>
            <p:spPr>
              <a:xfrm>
                <a:off x="2802756" y="1739900"/>
                <a:ext cx="246888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2805256" y="2207090"/>
                <a:ext cx="246888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2807756" y="2674280"/>
                <a:ext cx="246888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2817746" y="3171454"/>
                <a:ext cx="246888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2802756" y="3674502"/>
                <a:ext cx="246888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>
                <a:off x="2802756" y="4186667"/>
                <a:ext cx="246888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>
                <a:off x="2802756" y="4718514"/>
                <a:ext cx="246888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8" name="Straight Arrow Connector 37"/>
            <p:cNvCxnSpPr/>
            <p:nvPr/>
          </p:nvCxnSpPr>
          <p:spPr>
            <a:xfrm>
              <a:off x="2023669" y="2428404"/>
              <a:ext cx="640080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38"/>
            <p:cNvSpPr txBox="1"/>
            <p:nvPr/>
          </p:nvSpPr>
          <p:spPr>
            <a:xfrm>
              <a:off x="1134811" y="2090248"/>
              <a:ext cx="82586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solidFill>
                    <a:srgbClr val="FF0000"/>
                  </a:solidFill>
                </a:rPr>
                <a:t>age</a:t>
              </a:r>
            </a:p>
          </p:txBody>
        </p:sp>
        <p:sp>
          <p:nvSpPr>
            <p:cNvPr id="41" name="Right Brace 40"/>
            <p:cNvSpPr/>
            <p:nvPr/>
          </p:nvSpPr>
          <p:spPr>
            <a:xfrm rot="5400000">
              <a:off x="1364351" y="2507058"/>
              <a:ext cx="366785" cy="755969"/>
            </a:xfrm>
            <a:prstGeom prst="rightBrac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04618" y="3049908"/>
              <a:ext cx="239360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initialization</a:t>
              </a:r>
              <a:endParaRPr lang="en-US" sz="3200" dirty="0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2810484" y="2215717"/>
              <a:ext cx="2453890" cy="445471"/>
            </a:xfrm>
            <a:prstGeom prst="rect">
              <a:avLst/>
            </a:prstGeom>
            <a:solidFill>
              <a:srgbClr val="FFFFAB">
                <a:alpha val="8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810649" y="2171929"/>
              <a:ext cx="2466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/>
                <a:t>35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269805" y="657936"/>
              <a:ext cx="164339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memory</a:t>
              </a:r>
              <a:endParaRPr lang="en-US" sz="3200" dirty="0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53247" y="153076"/>
            <a:ext cx="10859481" cy="1046136"/>
            <a:chOff x="553247" y="153076"/>
            <a:chExt cx="10859481" cy="1046136"/>
          </a:xfrm>
        </p:grpSpPr>
        <p:sp>
          <p:nvSpPr>
            <p:cNvPr id="25" name="Title 40"/>
            <p:cNvSpPr txBox="1">
              <a:spLocks/>
            </p:cNvSpPr>
            <p:nvPr/>
          </p:nvSpPr>
          <p:spPr>
            <a:xfrm>
              <a:off x="553247" y="153076"/>
              <a:ext cx="10757881" cy="104613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t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800" b="1" kern="1200" cap="none" baseline="0">
                  <a:blipFill>
                    <a:blip r:embed="rId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tile tx="6350" ty="-127000" sx="65000" sy="64000" flip="none" algn="tl"/>
                  </a:blip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ru-RU" dirty="0">
                  <a:solidFill>
                    <a:srgbClr val="005696"/>
                  </a:solidFill>
                </a:rPr>
                <a:t>Переменные и типы данных</a:t>
              </a:r>
              <a:endParaRPr lang="en-US" dirty="0">
                <a:solidFill>
                  <a:srgbClr val="005696"/>
                </a:solidFill>
              </a:endParaRPr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654848" y="1129049"/>
              <a:ext cx="10757880" cy="0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18418585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816</TotalTime>
  <Words>1038</Words>
  <Application>Microsoft Office PowerPoint</Application>
  <PresentationFormat>Широкоэкранный</PresentationFormat>
  <Paragraphs>303</Paragraphs>
  <Slides>19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9" baseType="lpstr">
      <vt:lpstr>Arial Black</vt:lpstr>
      <vt:lpstr>Calibri</vt:lpstr>
      <vt:lpstr>Century Gothic</vt:lpstr>
      <vt:lpstr>Consolas</vt:lpstr>
      <vt:lpstr>Times New Roman</vt:lpstr>
      <vt:lpstr>Tw Cen MT</vt:lpstr>
      <vt:lpstr>Wingdings</vt:lpstr>
      <vt:lpstr>Wingdings 3</vt:lpstr>
      <vt:lpstr>Сектор</vt:lpstr>
      <vt:lpstr>Equation</vt:lpstr>
      <vt:lpstr>Лекция 1 введение в python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Python  Coding for  Biginners</dc:title>
  <dc:creator>Noushin Hajar</dc:creator>
  <cp:lastModifiedBy>Владислав Карюкин</cp:lastModifiedBy>
  <cp:revision>150</cp:revision>
  <dcterms:created xsi:type="dcterms:W3CDTF">2020-03-03T18:31:50Z</dcterms:created>
  <dcterms:modified xsi:type="dcterms:W3CDTF">2021-08-31T18:14:10Z</dcterms:modified>
</cp:coreProperties>
</file>